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72" r:id="rId5"/>
    <p:sldId id="273" r:id="rId6"/>
    <p:sldId id="276" r:id="rId7"/>
    <p:sldId id="277" r:id="rId8"/>
    <p:sldId id="280" r:id="rId9"/>
    <p:sldId id="278" r:id="rId10"/>
    <p:sldId id="279" r:id="rId11"/>
    <p:sldId id="269" r:id="rId12"/>
    <p:sldId id="267" r:id="rId13"/>
    <p:sldId id="270" r:id="rId14"/>
    <p:sldId id="265" r:id="rId15"/>
    <p:sldId id="266" r:id="rId16"/>
    <p:sldId id="271" r:id="rId17"/>
  </p:sldIdLst>
  <p:sldSz cx="9144000" cy="5715000" type="screen16x10"/>
  <p:notesSz cx="6858000" cy="9144000"/>
  <p:embeddedFontLst>
    <p:embeddedFont>
      <p:font typeface="나눔고딕 Light" panose="020D0904000000000000" pitchFamily="50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lifornian FB" panose="0207040306080B030204" pitchFamily="18" charset="0"/>
      <p:regular r:id="rId25"/>
      <p:bold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59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1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8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5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9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0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8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4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74000">
              <a:schemeClr val="accent1">
                <a:lumMod val="75000"/>
              </a:schemeClr>
            </a:gs>
            <a:gs pos="100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F670D-B405-4D6B-A138-B25B6D3CDB1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5F59-BC63-47DF-8E57-9A7CDE3F2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8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B1EE81-D1E5-4960-AE1F-373F004C37CE}"/>
              </a:ext>
            </a:extLst>
          </p:cNvPr>
          <p:cNvSpPr txBox="1"/>
          <p:nvPr/>
        </p:nvSpPr>
        <p:spPr>
          <a:xfrm>
            <a:off x="2059387" y="1932169"/>
            <a:ext cx="5025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Californian FB" panose="0207040306080B030204" pitchFamily="18" charset="0"/>
                <a:ea typeface="Meiryo UI" panose="020B0604030504040204" pitchFamily="34" charset="-128"/>
              </a:rPr>
              <a:t>Cloudy</a:t>
            </a:r>
            <a:endParaRPr lang="ko-KR" altLang="en-US" sz="9600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100B8-8D02-4D7E-A75B-91BA879091F8}"/>
              </a:ext>
            </a:extLst>
          </p:cNvPr>
          <p:cNvSpPr txBox="1"/>
          <p:nvPr/>
        </p:nvSpPr>
        <p:spPr>
          <a:xfrm>
            <a:off x="2902225" y="3411109"/>
            <a:ext cx="431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구름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분석 프로그램 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54934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4" y="164991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DBB4-3051-4C80-92AB-9644E0BF4968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시중의 비슷한 사례</a:t>
            </a:r>
            <a:r>
              <a:rPr lang="en-US" altLang="ko-KR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.1</a:t>
            </a:r>
            <a:endParaRPr lang="ko-KR" altLang="en-US" sz="36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ADFBA-BDAA-497C-877B-F3C84250F459}"/>
              </a:ext>
            </a:extLst>
          </p:cNvPr>
          <p:cNvSpPr txBox="1"/>
          <p:nvPr/>
        </p:nvSpPr>
        <p:spPr>
          <a:xfrm>
            <a:off x="1308277" y="2126308"/>
            <a:ext cx="3029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 </a:t>
            </a:r>
            <a:r>
              <a:rPr lang="ko-KR" altLang="en-US" sz="32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꽃검색</a:t>
            </a:r>
            <a:endParaRPr lang="ko-KR" altLang="en-US" sz="3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2DCB6A-4322-4A6A-83D9-B3AB11D4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70" y="1334867"/>
            <a:ext cx="2679300" cy="38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B52D9-9D01-4CF3-ACF0-D9BECF4AB410}"/>
              </a:ext>
            </a:extLst>
          </p:cNvPr>
          <p:cNvSpPr txBox="1"/>
          <p:nvPr/>
        </p:nvSpPr>
        <p:spPr>
          <a:xfrm>
            <a:off x="1308276" y="2884336"/>
            <a:ext cx="3029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꽃의 사진을 찍으면 이미지를 분석하여 꽃의 정보를 알려주는 서비스</a:t>
            </a:r>
          </a:p>
        </p:txBody>
      </p:sp>
    </p:spTree>
    <p:extLst>
      <p:ext uri="{BB962C8B-B14F-4D97-AF65-F5344CB8AC3E}">
        <p14:creationId xmlns:p14="http://schemas.microsoft.com/office/powerpoint/2010/main" val="371950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3" y="164990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DBB4-3051-4C80-92AB-9644E0BF4968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시중의 비슷한 사례</a:t>
            </a:r>
            <a:r>
              <a:rPr lang="en-US" altLang="ko-KR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.2</a:t>
            </a:r>
            <a:endParaRPr lang="ko-KR" altLang="en-US" sz="36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80943-D1A6-4AE8-AA34-E7DA8B079E56}"/>
              </a:ext>
            </a:extLst>
          </p:cNvPr>
          <p:cNvSpPr txBox="1"/>
          <p:nvPr/>
        </p:nvSpPr>
        <p:spPr>
          <a:xfrm>
            <a:off x="4986793" y="1523812"/>
            <a:ext cx="33461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특허 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KR101380106B1 </a:t>
            </a:r>
            <a:r>
              <a:rPr lang="ko-KR" altLang="en-US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에는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우리가 개발한 </a:t>
            </a:r>
            <a:r>
              <a:rPr lang="en-US" altLang="ko-KR" sz="2400" dirty="0">
                <a:solidFill>
                  <a:srgbClr val="FFFFFF"/>
                </a:solidFill>
                <a:latin typeface="Californian FB" panose="0207040306080B030204" pitchFamily="18" charset="0"/>
                <a:ea typeface="나눔고딕 Light" panose="020D0904000000000000" pitchFamily="50" charset="-127"/>
              </a:rPr>
              <a:t>Cloudy</a:t>
            </a:r>
            <a:r>
              <a:rPr lang="ko-KR" altLang="en-US" sz="2400" dirty="0">
                <a:solidFill>
                  <a:srgbClr val="FFFFF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ko-KR" altLang="en-US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유사한 기능이 있지만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딥 러닝이 아닌 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RGB</a:t>
            </a:r>
            <a:r>
              <a:rPr lang="ko-KR" altLang="en-US" sz="2400" dirty="0">
                <a:solidFill>
                  <a:srgbClr val="FFFFF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400" dirty="0" err="1">
                <a:solidFill>
                  <a:srgbClr val="FFFFF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색상값을</a:t>
            </a:r>
            <a:r>
              <a:rPr lang="ko-KR" altLang="en-US" sz="2400" dirty="0">
                <a:solidFill>
                  <a:srgbClr val="FFFFF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이용한 계산</a:t>
            </a:r>
            <a:r>
              <a:rPr lang="ko-KR" altLang="en-US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으로 구름의 종류를 구분하는 방법이다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C20B38-AC9B-4A6A-8F01-58D901A6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11" y="1352643"/>
            <a:ext cx="3032555" cy="33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6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4" y="164988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DBB4-3051-4C80-92AB-9644E0BF4968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향후 진행 계획</a:t>
            </a:r>
            <a:r>
              <a:rPr lang="en-US" altLang="ko-KR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.1</a:t>
            </a:r>
            <a:endParaRPr lang="ko-KR" altLang="en-US" sz="36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8" name="그래픽 7" descr="컴퓨터">
            <a:extLst>
              <a:ext uri="{FF2B5EF4-FFF2-40B4-BE49-F238E27FC236}">
                <a16:creationId xmlns:a16="http://schemas.microsoft.com/office/drawing/2014/main" id="{84EB5EA8-912A-44B6-8B14-CAFDF511D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7279" y="1541559"/>
            <a:ext cx="2763078" cy="2763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02AD11-F3B6-4E3A-A86A-C4EDCCDCEA9B}"/>
              </a:ext>
            </a:extLst>
          </p:cNvPr>
          <p:cNvSpPr txBox="1"/>
          <p:nvPr/>
        </p:nvSpPr>
        <p:spPr>
          <a:xfrm>
            <a:off x="2941984" y="2474420"/>
            <a:ext cx="2051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Californian FB" panose="0207040306080B030204" pitchFamily="18" charset="0"/>
                <a:ea typeface="Meiryo UI" panose="020B0604030504040204" pitchFamily="34" charset="-128"/>
              </a:rPr>
              <a:t>Cloudy</a:t>
            </a:r>
            <a:endParaRPr lang="ko-KR" altLang="en-US" sz="2800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074" name="Picture 2" descr="전천 CCD">
            <a:extLst>
              <a:ext uri="{FF2B5EF4-FFF2-40B4-BE49-F238E27FC236}">
                <a16:creationId xmlns:a16="http://schemas.microsoft.com/office/drawing/2014/main" id="{BA574126-66E0-4F18-843E-2F447BF3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1749653"/>
            <a:ext cx="1934983" cy="193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8A8CDF-DF2A-43E8-949A-336F0DEA336B}"/>
              </a:ext>
            </a:extLst>
          </p:cNvPr>
          <p:cNvSpPr txBox="1"/>
          <p:nvPr/>
        </p:nvSpPr>
        <p:spPr>
          <a:xfrm>
            <a:off x="757651" y="3544294"/>
            <a:ext cx="17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전천 카메라</a:t>
            </a:r>
            <a:endParaRPr lang="ko-KR" altLang="en-US" sz="2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A6315-AC75-45EE-A5B2-677B748261B6}"/>
              </a:ext>
            </a:extLst>
          </p:cNvPr>
          <p:cNvSpPr txBox="1"/>
          <p:nvPr/>
        </p:nvSpPr>
        <p:spPr>
          <a:xfrm>
            <a:off x="3430616" y="3684636"/>
            <a:ext cx="213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클라우디</a:t>
            </a:r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프로그램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EE3D9C-252C-423A-9C7A-F65B5836272F}"/>
              </a:ext>
            </a:extLst>
          </p:cNvPr>
          <p:cNvCxnSpPr/>
          <p:nvPr/>
        </p:nvCxnSpPr>
        <p:spPr>
          <a:xfrm>
            <a:off x="2122998" y="2857500"/>
            <a:ext cx="934281" cy="0"/>
          </a:xfrm>
          <a:prstGeom prst="line">
            <a:avLst/>
          </a:prstGeom>
          <a:ln w="571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101E88-CEF4-4C78-ADF5-DACA23CE7501}"/>
              </a:ext>
            </a:extLst>
          </p:cNvPr>
          <p:cNvCxnSpPr>
            <a:cxnSpLocks/>
          </p:cNvCxnSpPr>
          <p:nvPr/>
        </p:nvCxnSpPr>
        <p:spPr>
          <a:xfrm>
            <a:off x="5734215" y="2845902"/>
            <a:ext cx="658634" cy="11596"/>
          </a:xfrm>
          <a:prstGeom prst="line">
            <a:avLst/>
          </a:prstGeom>
          <a:ln w="571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139지구과학_경기북과학고_태양 추적형 전천 영상 관측 장치의 개발.hwp">
            <a:extLst>
              <a:ext uri="{FF2B5EF4-FFF2-40B4-BE49-F238E27FC236}">
                <a16:creationId xmlns:a16="http://schemas.microsoft.com/office/drawing/2014/main" id="{8CA33104-9404-4767-820F-5314E30E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49" y="1726215"/>
            <a:ext cx="2419215" cy="24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A58F0C-C3B4-429B-AE6E-E4FE6F00864A}"/>
              </a:ext>
            </a:extLst>
          </p:cNvPr>
          <p:cNvSpPr txBox="1"/>
          <p:nvPr/>
        </p:nvSpPr>
        <p:spPr>
          <a:xfrm>
            <a:off x="6639342" y="1685578"/>
            <a:ext cx="85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권적운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2EB4B-8467-4C38-B89C-A4210EAC6BB2}"/>
              </a:ext>
            </a:extLst>
          </p:cNvPr>
          <p:cNvSpPr txBox="1"/>
          <p:nvPr/>
        </p:nvSpPr>
        <p:spPr>
          <a:xfrm>
            <a:off x="8201774" y="3798428"/>
            <a:ext cx="85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적운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C5B4A5-B3B1-4AE0-BC02-23BB34C86881}"/>
              </a:ext>
            </a:extLst>
          </p:cNvPr>
          <p:cNvCxnSpPr>
            <a:cxnSpLocks/>
          </p:cNvCxnSpPr>
          <p:nvPr/>
        </p:nvCxnSpPr>
        <p:spPr>
          <a:xfrm>
            <a:off x="7116418" y="2019630"/>
            <a:ext cx="373712" cy="230588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C6CBB12-77A9-4834-B946-05101AC5F65F}"/>
              </a:ext>
            </a:extLst>
          </p:cNvPr>
          <p:cNvCxnSpPr>
            <a:cxnSpLocks/>
          </p:cNvCxnSpPr>
          <p:nvPr/>
        </p:nvCxnSpPr>
        <p:spPr>
          <a:xfrm>
            <a:off x="8386349" y="3040476"/>
            <a:ext cx="81790" cy="72487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12B521-8C81-4165-AF11-8FE3615D9DBF}"/>
              </a:ext>
            </a:extLst>
          </p:cNvPr>
          <p:cNvGrpSpPr/>
          <p:nvPr/>
        </p:nvGrpSpPr>
        <p:grpSpPr>
          <a:xfrm>
            <a:off x="566128" y="317388"/>
            <a:ext cx="7902011" cy="5087511"/>
            <a:chOff x="675861" y="317388"/>
            <a:chExt cx="7902011" cy="508751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EFFCC08-92C5-412D-87F2-1DC9E64835C0}"/>
                </a:ext>
              </a:extLst>
            </p:cNvPr>
            <p:cNvSpPr/>
            <p:nvPr/>
          </p:nvSpPr>
          <p:spPr>
            <a:xfrm>
              <a:off x="675861" y="317388"/>
              <a:ext cx="7902011" cy="5087511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 descr="정밀조도정보를 이용한 전천카메라 기반의 주 · 야간 구름영상촬영용 원형장치 개발">
              <a:extLst>
                <a:ext uri="{FF2B5EF4-FFF2-40B4-BE49-F238E27FC236}">
                  <a16:creationId xmlns:a16="http://schemas.microsoft.com/office/drawing/2014/main" id="{6E8CFE7A-C8E7-49BA-B265-5DA10D5F2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41" y="419098"/>
              <a:ext cx="485775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6711E4-D0B8-46A8-BC6E-D9B8F7E1ADBD}"/>
                </a:ext>
              </a:extLst>
            </p:cNvPr>
            <p:cNvSpPr txBox="1"/>
            <p:nvPr/>
          </p:nvSpPr>
          <p:spPr>
            <a:xfrm>
              <a:off x="5915770" y="865185"/>
              <a:ext cx="25523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하늘 전체를 찍는 카메라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CD21E3-CBCD-4985-B6E6-09DD3A13C60F}"/>
                </a:ext>
              </a:extLst>
            </p:cNvPr>
            <p:cNvSpPr txBox="1"/>
            <p:nvPr/>
          </p:nvSpPr>
          <p:spPr>
            <a:xfrm>
              <a:off x="6025502" y="2448804"/>
              <a:ext cx="194208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=&gt;</a:t>
              </a:r>
              <a:r>
                <a:rPr lang="ko-KR" altLang="en-US" sz="28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주로 기상</a:t>
              </a:r>
              <a:r>
                <a:rPr lang="en-US" altLang="ko-KR" sz="28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천문 연구소에서 운용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09AB251-5F88-4097-856D-FAB60319E5DB}"/>
              </a:ext>
            </a:extLst>
          </p:cNvPr>
          <p:cNvSpPr txBox="1"/>
          <p:nvPr/>
        </p:nvSpPr>
        <p:spPr>
          <a:xfrm>
            <a:off x="6608322" y="4207608"/>
            <a:ext cx="2552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실시간으로 구름의 위치와 종류 분석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1B2562-AAA6-45BD-BB98-39A97A357EDE}"/>
              </a:ext>
            </a:extLst>
          </p:cNvPr>
          <p:cNvSpPr/>
          <p:nvPr/>
        </p:nvSpPr>
        <p:spPr>
          <a:xfrm>
            <a:off x="6473317" y="1799636"/>
            <a:ext cx="141216" cy="14121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5" grpId="0"/>
      <p:bldP spid="12" grpId="0"/>
      <p:bldP spid="13" grpId="0"/>
      <p:bldP spid="31" grpId="0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3" y="164990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DBB4-3051-4C80-92AB-9644E0BF4968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향후 진행 계획</a:t>
            </a:r>
            <a:r>
              <a:rPr lang="en-US" altLang="ko-KR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.1</a:t>
            </a:r>
            <a:endParaRPr lang="ko-KR" altLang="en-US" sz="36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895A17E-DE39-466E-9B4B-E5456C069881}"/>
              </a:ext>
            </a:extLst>
          </p:cNvPr>
          <p:cNvGrpSpPr/>
          <p:nvPr/>
        </p:nvGrpSpPr>
        <p:grpSpPr>
          <a:xfrm>
            <a:off x="5732885" y="409997"/>
            <a:ext cx="12284766" cy="5305003"/>
            <a:chOff x="-4699221" y="-369231"/>
            <a:chExt cx="12284766" cy="53050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2C29AE1-3F5D-4C01-A6F0-B564E5DA375D}"/>
                </a:ext>
              </a:extLst>
            </p:cNvPr>
            <p:cNvSpPr/>
            <p:nvPr/>
          </p:nvSpPr>
          <p:spPr>
            <a:xfrm>
              <a:off x="2278959" y="230589"/>
              <a:ext cx="5306586" cy="4110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840698E-51F1-4DD8-BC97-9A0DC6D1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99221" y="-369231"/>
              <a:ext cx="9144000" cy="5305003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D911C978-B3DA-4385-830A-1E8FA47A5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BF29A7-400E-48F2-B77B-0C789EDF884E}"/>
              </a:ext>
            </a:extLst>
          </p:cNvPr>
          <p:cNvSpPr txBox="1"/>
          <p:nvPr/>
        </p:nvSpPr>
        <p:spPr>
          <a:xfrm>
            <a:off x="5895562" y="1097280"/>
            <a:ext cx="2691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종류뿐만</a:t>
            </a:r>
            <a:r>
              <a:rPr lang="ko-KR" altLang="en-US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아니라 구름의 양</a:t>
            </a:r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두께</a:t>
            </a:r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이동 방향과 속도 등을 고려</a:t>
            </a:r>
            <a:endParaRPr lang="en-US" altLang="ko-KR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E534D3-F74A-43E2-9DA7-BD4E7F1172CC}"/>
              </a:ext>
            </a:extLst>
          </p:cNvPr>
          <p:cNvSpPr txBox="1"/>
          <p:nvPr/>
        </p:nvSpPr>
        <p:spPr>
          <a:xfrm>
            <a:off x="5966128" y="3097033"/>
            <a:ext cx="26212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=&gt;</a:t>
            </a:r>
            <a:r>
              <a:rPr lang="ko-KR" altLang="en-US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매우 국지적이고 짧은 단기예보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80901D-DDA4-4B26-96B1-6C27E7E99378}"/>
              </a:ext>
            </a:extLst>
          </p:cNvPr>
          <p:cNvSpPr txBox="1"/>
          <p:nvPr/>
        </p:nvSpPr>
        <p:spPr>
          <a:xfrm>
            <a:off x="2373464" y="5086896"/>
            <a:ext cx="283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전천카메라 </a:t>
            </a:r>
            <a:r>
              <a:rPr lang="en-US" altLang="ko-KR" sz="1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CAM</a:t>
            </a:r>
            <a:endParaRPr lang="ko-KR" altLang="en-US" sz="16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59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1.22031 -3.33333E-6 " pathEditMode="relative" rAng="0" ptsTypes="AA">
                                      <p:cBhvr>
                                        <p:cTn id="13" dur="7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3" y="164989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DBB4-3051-4C80-92AB-9644E0BF4968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향후 진행 계획</a:t>
            </a:r>
            <a:r>
              <a:rPr lang="en-US" altLang="ko-KR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.2</a:t>
            </a:r>
            <a:endParaRPr lang="ko-KR" altLang="en-US" sz="36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5" name="그래픽 4" descr="스마트폰">
            <a:extLst>
              <a:ext uri="{FF2B5EF4-FFF2-40B4-BE49-F238E27FC236}">
                <a16:creationId xmlns:a16="http://schemas.microsoft.com/office/drawing/2014/main" id="{69AFEECA-152C-48C2-B34B-DA38284C8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49" y="1478941"/>
            <a:ext cx="2757117" cy="2757117"/>
          </a:xfrm>
          <a:prstGeom prst="rect">
            <a:avLst/>
          </a:prstGeom>
        </p:spPr>
      </p:pic>
      <p:pic>
        <p:nvPicPr>
          <p:cNvPr id="7" name="그래픽 6" descr="구름">
            <a:extLst>
              <a:ext uri="{FF2B5EF4-FFF2-40B4-BE49-F238E27FC236}">
                <a16:creationId xmlns:a16="http://schemas.microsoft.com/office/drawing/2014/main" id="{02707963-9D58-4336-A851-17303877C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7827" y="2171841"/>
            <a:ext cx="1148677" cy="114867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355558A-139A-496F-B780-7F994B795B39}"/>
              </a:ext>
            </a:extLst>
          </p:cNvPr>
          <p:cNvCxnSpPr>
            <a:cxnSpLocks/>
          </p:cNvCxnSpPr>
          <p:nvPr/>
        </p:nvCxnSpPr>
        <p:spPr>
          <a:xfrm>
            <a:off x="3132814" y="2857500"/>
            <a:ext cx="77922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77AF37-F323-40A9-8EE0-79C310E54426}"/>
              </a:ext>
            </a:extLst>
          </p:cNvPr>
          <p:cNvSpPr txBox="1"/>
          <p:nvPr/>
        </p:nvSpPr>
        <p:spPr>
          <a:xfrm>
            <a:off x="3132814" y="2242810"/>
            <a:ext cx="5025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Californian FB" panose="0207040306080B030204" pitchFamily="18" charset="0"/>
                <a:ea typeface="Meiryo UI" panose="020B0604030504040204" pitchFamily="34" charset="-128"/>
              </a:rPr>
              <a:t>Cloudy</a:t>
            </a:r>
            <a:endParaRPr lang="ko-KR" altLang="en-US" sz="7200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C4CD3-FB70-43AA-ABB2-EFE9A59A518B}"/>
              </a:ext>
            </a:extLst>
          </p:cNvPr>
          <p:cNvSpPr txBox="1"/>
          <p:nvPr/>
        </p:nvSpPr>
        <p:spPr>
          <a:xfrm>
            <a:off x="6696325" y="2749592"/>
            <a:ext cx="162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mobile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Californian FB" panose="0207040306080B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E9A56-D87E-4D1C-AFB8-70E83D4C94E6}"/>
              </a:ext>
            </a:extLst>
          </p:cNvPr>
          <p:cNvSpPr txBox="1"/>
          <p:nvPr/>
        </p:nvSpPr>
        <p:spPr>
          <a:xfrm>
            <a:off x="4132692" y="3443139"/>
            <a:ext cx="43175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애플리케이션 혹은 </a:t>
            </a:r>
            <a:endParaRPr lang="en-US" altLang="ko-KR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온라인 서비스로 출시</a:t>
            </a:r>
            <a:endParaRPr lang="en-US" altLang="ko-KR" sz="28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 </a:t>
            </a:r>
            <a:r>
              <a:rPr lang="ko-KR" altLang="en-US" sz="20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꽃검색</a:t>
            </a:r>
            <a:r>
              <a:rPr lang="ko-KR" altLang="en-US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벤치마킹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2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A68521-2378-48F6-8A7C-A530139328D9}"/>
              </a:ext>
            </a:extLst>
          </p:cNvPr>
          <p:cNvSpPr/>
          <p:nvPr/>
        </p:nvSpPr>
        <p:spPr>
          <a:xfrm>
            <a:off x="198783" y="164989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DBB4-3051-4C80-92AB-9644E0BF4968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향후 진행 계획</a:t>
            </a:r>
            <a:r>
              <a:rPr lang="en-US" altLang="ko-KR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.3</a:t>
            </a:r>
            <a:endParaRPr lang="ko-KR" altLang="en-US" sz="36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3" name="그림 12" descr="실외, 하늘, 남자, 별이(가) 표시된 사진&#10;&#10;자동 생성된 설명">
            <a:extLst>
              <a:ext uri="{FF2B5EF4-FFF2-40B4-BE49-F238E27FC236}">
                <a16:creationId xmlns:a16="http://schemas.microsoft.com/office/drawing/2014/main" id="{FE440E8F-2B27-47AA-B70E-16B52787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3" y="1422256"/>
            <a:ext cx="5020678" cy="3347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B7172-B21D-414D-BEAD-19A274E9F7BA}"/>
              </a:ext>
            </a:extLst>
          </p:cNvPr>
          <p:cNvSpPr txBox="1"/>
          <p:nvPr/>
        </p:nvSpPr>
        <p:spPr>
          <a:xfrm>
            <a:off x="5987333" y="2107637"/>
            <a:ext cx="2615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Californian FB" panose="0207040306080B030204" pitchFamily="18" charset="0"/>
                <a:ea typeface="Meiryo UI" panose="020B0604030504040204" pitchFamily="34" charset="-128"/>
              </a:rPr>
              <a:t>Starry</a:t>
            </a:r>
            <a:endParaRPr lang="ko-KR" altLang="en-US" sz="7200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CFDE5-1E1B-4785-9F7F-84F991A63F1E}"/>
              </a:ext>
            </a:extLst>
          </p:cNvPr>
          <p:cNvSpPr txBox="1"/>
          <p:nvPr/>
        </p:nvSpPr>
        <p:spPr>
          <a:xfrm>
            <a:off x="5718314" y="3215080"/>
            <a:ext cx="305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별자리</a:t>
            </a:r>
            <a:r>
              <a:rPr lang="en-US" altLang="ko-KR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분석 프로그램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E94F9-5FDE-4543-BBF5-E1AFFB9792C5}"/>
              </a:ext>
            </a:extLst>
          </p:cNvPr>
          <p:cNvCxnSpPr>
            <a:cxnSpLocks/>
          </p:cNvCxnSpPr>
          <p:nvPr/>
        </p:nvCxnSpPr>
        <p:spPr>
          <a:xfrm flipV="1">
            <a:off x="3991847" y="2211163"/>
            <a:ext cx="317760" cy="880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63F73C-BACC-457C-8BCE-4B3C1C161CD5}"/>
              </a:ext>
            </a:extLst>
          </p:cNvPr>
          <p:cNvCxnSpPr>
            <a:cxnSpLocks/>
          </p:cNvCxnSpPr>
          <p:nvPr/>
        </p:nvCxnSpPr>
        <p:spPr>
          <a:xfrm>
            <a:off x="4309607" y="2211163"/>
            <a:ext cx="381663" cy="94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4DB360-487D-4345-A3FF-9CB4084EE04E}"/>
              </a:ext>
            </a:extLst>
          </p:cNvPr>
          <p:cNvCxnSpPr>
            <a:cxnSpLocks/>
          </p:cNvCxnSpPr>
          <p:nvPr/>
        </p:nvCxnSpPr>
        <p:spPr>
          <a:xfrm flipH="1" flipV="1">
            <a:off x="4703769" y="2305880"/>
            <a:ext cx="177481" cy="1590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8BB683C-97C7-409A-9C86-E90C71331A41}"/>
              </a:ext>
            </a:extLst>
          </p:cNvPr>
          <p:cNvCxnSpPr>
            <a:cxnSpLocks/>
          </p:cNvCxnSpPr>
          <p:nvPr/>
        </p:nvCxnSpPr>
        <p:spPr>
          <a:xfrm flipV="1">
            <a:off x="4833445" y="2464904"/>
            <a:ext cx="38053" cy="4200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1DB8413-8955-4497-B1AB-6739A878429A}"/>
              </a:ext>
            </a:extLst>
          </p:cNvPr>
          <p:cNvCxnSpPr>
            <a:cxnSpLocks/>
          </p:cNvCxnSpPr>
          <p:nvPr/>
        </p:nvCxnSpPr>
        <p:spPr>
          <a:xfrm flipV="1">
            <a:off x="3454845" y="2951260"/>
            <a:ext cx="299496" cy="1420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CDFE33-70B4-4794-A3A3-E2EE54990505}"/>
              </a:ext>
            </a:extLst>
          </p:cNvPr>
          <p:cNvCxnSpPr>
            <a:cxnSpLocks/>
          </p:cNvCxnSpPr>
          <p:nvPr/>
        </p:nvCxnSpPr>
        <p:spPr>
          <a:xfrm flipV="1">
            <a:off x="3759166" y="2887401"/>
            <a:ext cx="1068884" cy="466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7BB6924-918E-4020-82A0-D843AE1C2686}"/>
              </a:ext>
            </a:extLst>
          </p:cNvPr>
          <p:cNvCxnSpPr>
            <a:cxnSpLocks/>
          </p:cNvCxnSpPr>
          <p:nvPr/>
        </p:nvCxnSpPr>
        <p:spPr>
          <a:xfrm flipV="1">
            <a:off x="3749042" y="2299254"/>
            <a:ext cx="214685" cy="6520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C90C63B-2E53-49B3-9968-780258E93F17}"/>
              </a:ext>
            </a:extLst>
          </p:cNvPr>
          <p:cNvCxnSpPr>
            <a:cxnSpLocks/>
          </p:cNvCxnSpPr>
          <p:nvPr/>
        </p:nvCxnSpPr>
        <p:spPr>
          <a:xfrm flipV="1">
            <a:off x="2767054" y="3093281"/>
            <a:ext cx="687791" cy="583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FACC387-77A9-49EC-ADCF-F7A588034D5F}"/>
              </a:ext>
            </a:extLst>
          </p:cNvPr>
          <p:cNvCxnSpPr>
            <a:cxnSpLocks/>
          </p:cNvCxnSpPr>
          <p:nvPr/>
        </p:nvCxnSpPr>
        <p:spPr>
          <a:xfrm flipV="1">
            <a:off x="2532490" y="3676745"/>
            <a:ext cx="234564" cy="4579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CEA6A0F-3B0B-48F2-9BEA-4838711D04ED}"/>
              </a:ext>
            </a:extLst>
          </p:cNvPr>
          <p:cNvCxnSpPr>
            <a:cxnSpLocks/>
          </p:cNvCxnSpPr>
          <p:nvPr/>
        </p:nvCxnSpPr>
        <p:spPr>
          <a:xfrm flipV="1">
            <a:off x="2258170" y="4134678"/>
            <a:ext cx="274320" cy="461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86CAD9B-F4EE-493E-BFED-51ECFF02A0E4}"/>
              </a:ext>
            </a:extLst>
          </p:cNvPr>
          <p:cNvCxnSpPr>
            <a:cxnSpLocks/>
          </p:cNvCxnSpPr>
          <p:nvPr/>
        </p:nvCxnSpPr>
        <p:spPr>
          <a:xfrm flipV="1">
            <a:off x="1733384" y="4595855"/>
            <a:ext cx="524786" cy="497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095F646-9CC6-4CA9-AC0F-710751FF7ABC}"/>
              </a:ext>
            </a:extLst>
          </p:cNvPr>
          <p:cNvCxnSpPr>
            <a:cxnSpLocks/>
          </p:cNvCxnSpPr>
          <p:nvPr/>
        </p:nvCxnSpPr>
        <p:spPr>
          <a:xfrm>
            <a:off x="1100070" y="4428877"/>
            <a:ext cx="635685" cy="2166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CF5E8B5-C46C-4C95-8088-7A77AAB09168}"/>
              </a:ext>
            </a:extLst>
          </p:cNvPr>
          <p:cNvCxnSpPr>
            <a:cxnSpLocks/>
          </p:cNvCxnSpPr>
          <p:nvPr/>
        </p:nvCxnSpPr>
        <p:spPr>
          <a:xfrm flipH="1" flipV="1">
            <a:off x="974928" y="3967701"/>
            <a:ext cx="136498" cy="4611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DB218F8-E8B8-4806-8BFC-5577861C2433}"/>
              </a:ext>
            </a:extLst>
          </p:cNvPr>
          <p:cNvCxnSpPr>
            <a:cxnSpLocks/>
          </p:cNvCxnSpPr>
          <p:nvPr/>
        </p:nvCxnSpPr>
        <p:spPr>
          <a:xfrm flipV="1">
            <a:off x="974928" y="3846429"/>
            <a:ext cx="136498" cy="1093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197E829-AA30-49B1-9A77-2EA96B8EB525}"/>
              </a:ext>
            </a:extLst>
          </p:cNvPr>
          <p:cNvCxnSpPr>
            <a:cxnSpLocks/>
          </p:cNvCxnSpPr>
          <p:nvPr/>
        </p:nvCxnSpPr>
        <p:spPr>
          <a:xfrm flipV="1">
            <a:off x="1120022" y="3645707"/>
            <a:ext cx="325128" cy="200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191FF24-01B9-4969-9E40-BBC19BC6DC24}"/>
              </a:ext>
            </a:extLst>
          </p:cNvPr>
          <p:cNvCxnSpPr>
            <a:cxnSpLocks/>
          </p:cNvCxnSpPr>
          <p:nvPr/>
        </p:nvCxnSpPr>
        <p:spPr>
          <a:xfrm flipV="1">
            <a:off x="1131305" y="3676745"/>
            <a:ext cx="382555" cy="169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4DD52F1-0598-43D6-ABAC-FD05A15128E0}"/>
              </a:ext>
            </a:extLst>
          </p:cNvPr>
          <p:cNvCxnSpPr>
            <a:cxnSpLocks/>
          </p:cNvCxnSpPr>
          <p:nvPr/>
        </p:nvCxnSpPr>
        <p:spPr>
          <a:xfrm flipV="1">
            <a:off x="3768918" y="2211163"/>
            <a:ext cx="540689" cy="7228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5DE54279-9B8C-4B81-B4CF-3EFB764B482F}"/>
              </a:ext>
            </a:extLst>
          </p:cNvPr>
          <p:cNvCxnSpPr>
            <a:cxnSpLocks/>
          </p:cNvCxnSpPr>
          <p:nvPr/>
        </p:nvCxnSpPr>
        <p:spPr>
          <a:xfrm flipV="1">
            <a:off x="3768918" y="2464904"/>
            <a:ext cx="1083553" cy="469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72D299A-3FF1-41CF-980D-67887E1B57F8}"/>
              </a:ext>
            </a:extLst>
          </p:cNvPr>
          <p:cNvSpPr txBox="1"/>
          <p:nvPr/>
        </p:nvSpPr>
        <p:spPr>
          <a:xfrm>
            <a:off x="3788798" y="3967212"/>
            <a:ext cx="150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전갈자리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77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4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4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4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4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4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4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4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4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4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4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4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4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4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4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4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4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4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B1EE81-D1E5-4960-AE1F-373F004C37CE}"/>
              </a:ext>
            </a:extLst>
          </p:cNvPr>
          <p:cNvSpPr txBox="1"/>
          <p:nvPr/>
        </p:nvSpPr>
        <p:spPr>
          <a:xfrm>
            <a:off x="2059387" y="1932169"/>
            <a:ext cx="5025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Californian FB" panose="0207040306080B030204" pitchFamily="18" charset="0"/>
                <a:ea typeface="Meiryo UI" panose="020B0604030504040204" pitchFamily="34" charset="-128"/>
              </a:rPr>
              <a:t>Cloudy</a:t>
            </a:r>
            <a:endParaRPr lang="ko-KR" altLang="en-US" sz="9600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11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3" y="164990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AE846-3471-4B71-8725-299E8B1414AF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프로그램의 목적</a:t>
            </a:r>
          </a:p>
        </p:txBody>
      </p:sp>
      <p:pic>
        <p:nvPicPr>
          <p:cNvPr id="5" name="그래픽 4" descr="구름">
            <a:extLst>
              <a:ext uri="{FF2B5EF4-FFF2-40B4-BE49-F238E27FC236}">
                <a16:creationId xmlns:a16="http://schemas.microsoft.com/office/drawing/2014/main" id="{070E5123-AB87-4147-B3AB-672B2CC8C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82" y="1896673"/>
            <a:ext cx="1464034" cy="1464034"/>
          </a:xfrm>
          <a:prstGeom prst="rect">
            <a:avLst/>
          </a:prstGeom>
        </p:spPr>
      </p:pic>
      <p:pic>
        <p:nvPicPr>
          <p:cNvPr id="10" name="그래픽 9" descr="카메라">
            <a:extLst>
              <a:ext uri="{FF2B5EF4-FFF2-40B4-BE49-F238E27FC236}">
                <a16:creationId xmlns:a16="http://schemas.microsoft.com/office/drawing/2014/main" id="{3AFCF179-C2AB-4DE3-9B88-25911BB28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9399" y="2658718"/>
            <a:ext cx="914400" cy="914400"/>
          </a:xfrm>
          <a:prstGeom prst="rect">
            <a:avLst/>
          </a:prstGeom>
        </p:spPr>
      </p:pic>
      <p:pic>
        <p:nvPicPr>
          <p:cNvPr id="12" name="그래픽 11" descr="이미지">
            <a:extLst>
              <a:ext uri="{FF2B5EF4-FFF2-40B4-BE49-F238E27FC236}">
                <a16:creationId xmlns:a16="http://schemas.microsoft.com/office/drawing/2014/main" id="{DD25AFB3-E4EA-4022-92C7-AF882EA79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1271" y="2263751"/>
            <a:ext cx="997889" cy="9978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3C0A97-64E2-4BD2-867D-0D95322FF0E2}"/>
              </a:ext>
            </a:extLst>
          </p:cNvPr>
          <p:cNvSpPr/>
          <p:nvPr/>
        </p:nvSpPr>
        <p:spPr>
          <a:xfrm>
            <a:off x="6448508" y="2536467"/>
            <a:ext cx="1030191" cy="662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AA68E2-E4C9-4EEC-BACE-AA0114A19CDA}"/>
              </a:ext>
            </a:extLst>
          </p:cNvPr>
          <p:cNvSpPr/>
          <p:nvPr/>
        </p:nvSpPr>
        <p:spPr>
          <a:xfrm>
            <a:off x="7068710" y="2345635"/>
            <a:ext cx="1030191" cy="7553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구름">
            <a:extLst>
              <a:ext uri="{FF2B5EF4-FFF2-40B4-BE49-F238E27FC236}">
                <a16:creationId xmlns:a16="http://schemas.microsoft.com/office/drawing/2014/main" id="{B9617793-0812-4EC1-A132-49A158863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8526" y="2263751"/>
            <a:ext cx="900866" cy="900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3EB951-C39C-46C6-AE91-7FFDE8812376}"/>
              </a:ext>
            </a:extLst>
          </p:cNvPr>
          <p:cNvSpPr txBox="1"/>
          <p:nvPr/>
        </p:nvSpPr>
        <p:spPr>
          <a:xfrm>
            <a:off x="7397758" y="3164617"/>
            <a:ext cx="121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=‘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적운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</a:t>
            </a:r>
            <a:endParaRPr lang="ko-KR" altLang="en-US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BCB68F-2ED4-4D4E-8C8F-D086B1F26DAF}"/>
              </a:ext>
            </a:extLst>
          </p:cNvPr>
          <p:cNvSpPr txBox="1"/>
          <p:nvPr/>
        </p:nvSpPr>
        <p:spPr>
          <a:xfrm>
            <a:off x="529590" y="3847135"/>
            <a:ext cx="261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임의의 구름 사진을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81459-4648-45B6-BE8A-5849DCB778D1}"/>
              </a:ext>
            </a:extLst>
          </p:cNvPr>
          <p:cNvSpPr txBox="1"/>
          <p:nvPr/>
        </p:nvSpPr>
        <p:spPr>
          <a:xfrm>
            <a:off x="3328451" y="3847135"/>
            <a:ext cx="277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딥러닝을</a:t>
            </a:r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통한 이미지 분석과 판단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D51D3C-7330-43D7-AE11-C31202C4468A}"/>
              </a:ext>
            </a:extLst>
          </p:cNvPr>
          <p:cNvSpPr txBox="1"/>
          <p:nvPr/>
        </p:nvSpPr>
        <p:spPr>
          <a:xfrm>
            <a:off x="6426103" y="3816651"/>
            <a:ext cx="231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촬영된 </a:t>
            </a:r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구름 사진의 </a:t>
            </a:r>
            <a:r>
              <a:rPr lang="ko-KR" altLang="en-US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종류 출력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7591519-3045-4F53-AD55-BBAC688EED69}"/>
              </a:ext>
            </a:extLst>
          </p:cNvPr>
          <p:cNvCxnSpPr/>
          <p:nvPr/>
        </p:nvCxnSpPr>
        <p:spPr>
          <a:xfrm>
            <a:off x="3013544" y="2857500"/>
            <a:ext cx="77922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214F74-469C-4C9D-AF19-F31308295168}"/>
              </a:ext>
            </a:extLst>
          </p:cNvPr>
          <p:cNvCxnSpPr>
            <a:cxnSpLocks/>
          </p:cNvCxnSpPr>
          <p:nvPr/>
        </p:nvCxnSpPr>
        <p:spPr>
          <a:xfrm>
            <a:off x="5716988" y="2848389"/>
            <a:ext cx="77922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1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/>
      <p:bldP spid="14" grpId="0" animBg="1"/>
      <p:bldP spid="22" grpId="0"/>
      <p:bldP spid="28" grpId="0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4" y="164991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403128-AE81-43F4-BC07-69631673416B}"/>
              </a:ext>
            </a:extLst>
          </p:cNvPr>
          <p:cNvSpPr/>
          <p:nvPr/>
        </p:nvSpPr>
        <p:spPr>
          <a:xfrm>
            <a:off x="954158" y="1552488"/>
            <a:ext cx="1693628" cy="1693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구글 이미지에서 종류별 구름 사진 </a:t>
            </a:r>
            <a:r>
              <a:rPr lang="ko-KR" altLang="en-US" dirty="0" err="1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크롤링</a:t>
            </a:r>
            <a:endParaRPr lang="ko-KR" altLang="en-US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E66697-BAFB-494A-86F6-BF78F1A23A53}"/>
              </a:ext>
            </a:extLst>
          </p:cNvPr>
          <p:cNvSpPr/>
          <p:nvPr/>
        </p:nvSpPr>
        <p:spPr>
          <a:xfrm>
            <a:off x="2323108" y="2927071"/>
            <a:ext cx="1693628" cy="1693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컴퓨터에 크롤링한 </a:t>
            </a:r>
            <a:r>
              <a:rPr lang="ko-KR" altLang="en-US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이미지를 저장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C651C-2E65-4E15-8FED-26B05E42F12B}"/>
              </a:ext>
            </a:extLst>
          </p:cNvPr>
          <p:cNvSpPr/>
          <p:nvPr/>
        </p:nvSpPr>
        <p:spPr>
          <a:xfrm>
            <a:off x="3692058" y="1552488"/>
            <a:ext cx="1693628" cy="1693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종류별 구름의 특징을 컴퓨터에 학습시킴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45F630-4337-43FC-B47E-3B1452B732FE}"/>
              </a:ext>
            </a:extLst>
          </p:cNvPr>
          <p:cNvSpPr/>
          <p:nvPr/>
        </p:nvSpPr>
        <p:spPr>
          <a:xfrm>
            <a:off x="5061008" y="2927071"/>
            <a:ext cx="1693628" cy="1693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임의의 구름 사진을 프로그램의 입력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8B4857-00BD-443F-94E1-C0CAF87E6A5B}"/>
              </a:ext>
            </a:extLst>
          </p:cNvPr>
          <p:cNvSpPr/>
          <p:nvPr/>
        </p:nvSpPr>
        <p:spPr>
          <a:xfrm>
            <a:off x="6429958" y="1552488"/>
            <a:ext cx="1693628" cy="1693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학습된 정보를 바탕으로 임의의 구름의 종류를 유추</a:t>
            </a:r>
            <a:r>
              <a:rPr lang="en-US" altLang="ko-KR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출력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3017C-C8EC-4858-A693-FB8D361BFF4B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프로그램의 작동 방식</a:t>
            </a:r>
          </a:p>
        </p:txBody>
      </p:sp>
    </p:spTree>
    <p:extLst>
      <p:ext uri="{BB962C8B-B14F-4D97-AF65-F5344CB8AC3E}">
        <p14:creationId xmlns:p14="http://schemas.microsoft.com/office/powerpoint/2010/main" val="244853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4" y="164991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3017C-C8EC-4858-A693-FB8D361BFF4B}"/>
              </a:ext>
            </a:extLst>
          </p:cNvPr>
          <p:cNvSpPr txBox="1"/>
          <p:nvPr/>
        </p:nvSpPr>
        <p:spPr>
          <a:xfrm>
            <a:off x="373711" y="310101"/>
            <a:ext cx="8313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프로그램 코드</a:t>
            </a:r>
            <a:r>
              <a:rPr lang="en-US" altLang="ko-KR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</a:t>
            </a:r>
            <a:endParaRPr lang="ko-KR" altLang="en-US" sz="36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51E68-7434-4DE5-BD18-DFF81DAD8689}"/>
              </a:ext>
            </a:extLst>
          </p:cNvPr>
          <p:cNvSpPr txBox="1"/>
          <p:nvPr/>
        </p:nvSpPr>
        <p:spPr>
          <a:xfrm>
            <a:off x="373711" y="95643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selenium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webdriver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1059F-F587-4D89-9903-F01544C9F85E}"/>
              </a:ext>
            </a:extLst>
          </p:cNvPr>
          <p:cNvSpPr txBox="1"/>
          <p:nvPr/>
        </p:nvSpPr>
        <p:spPr>
          <a:xfrm>
            <a:off x="373711" y="132576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numpy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as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np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47EB0-6F79-4DAD-B737-8FA6D5F0642F}"/>
              </a:ext>
            </a:extLst>
          </p:cNvPr>
          <p:cNvSpPr txBox="1"/>
          <p:nvPr/>
        </p:nvSpPr>
        <p:spPr>
          <a:xfrm>
            <a:off x="373711" y="171565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pip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install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numpy</a:t>
            </a:r>
            <a:r>
              <a:rPr lang="ko-KR" altLang="en-US" sz="1200" dirty="0">
                <a:solidFill>
                  <a:schemeClr val="bg1"/>
                </a:solidFill>
              </a:rPr>
              <a:t>==1.16.1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254A0-A875-4DBC-A55D-A221FFD769E4}"/>
              </a:ext>
            </a:extLst>
          </p:cNvPr>
          <p:cNvSpPr txBox="1"/>
          <p:nvPr/>
        </p:nvSpPr>
        <p:spPr>
          <a:xfrm>
            <a:off x="373711" y="206442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driver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webdriver.Chrome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chromedriver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2810B-967F-4018-84BF-9A89C6CFB23F}"/>
              </a:ext>
            </a:extLst>
          </p:cNvPr>
          <p:cNvSpPr txBox="1"/>
          <p:nvPr/>
        </p:nvSpPr>
        <p:spPr>
          <a:xfrm>
            <a:off x="373711" y="2400757"/>
            <a:ext cx="4911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driver.get</a:t>
            </a:r>
            <a:r>
              <a:rPr lang="ko-KR" altLang="en-US" sz="1200" dirty="0">
                <a:solidFill>
                  <a:schemeClr val="bg1"/>
                </a:solidFill>
              </a:rPr>
              <a:t>('https://www.google.com/?gws_rd=ssl')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D640CF-AC69-469A-916B-AB06D0255558}"/>
              </a:ext>
            </a:extLst>
          </p:cNvPr>
          <p:cNvSpPr txBox="1"/>
          <p:nvPr/>
        </p:nvSpPr>
        <p:spPr>
          <a:xfrm>
            <a:off x="373711" y="2687687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cloud_list</a:t>
            </a:r>
            <a:r>
              <a:rPr lang="ko-KR" altLang="en-US" sz="1200" dirty="0">
                <a:solidFill>
                  <a:schemeClr val="bg1"/>
                </a:solidFill>
              </a:rPr>
              <a:t> = []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cloud_list.append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Nimbostratus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cloud_list.append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Stratus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cloud_list.append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Cumulus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cloud_list.append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Altocumulus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cloud_list.append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Altostratus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cloud_list.append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Cumulonibus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cloud_list.append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Cirrocumulus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cloud_list.append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Cirrostratus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cloud_list.append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Cirrus_cloud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17C26-93D3-4131-84C9-748B2A71283B}"/>
              </a:ext>
            </a:extLst>
          </p:cNvPr>
          <p:cNvSpPr txBox="1"/>
          <p:nvPr/>
        </p:nvSpPr>
        <p:spPr>
          <a:xfrm>
            <a:off x="373711" y="462006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selenium.webdriver.common.keys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Keys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54B0F-575B-4D4E-83CC-A75FB4C5766D}"/>
              </a:ext>
            </a:extLst>
          </p:cNvPr>
          <p:cNvSpPr txBox="1"/>
          <p:nvPr/>
        </p:nvSpPr>
        <p:spPr>
          <a:xfrm>
            <a:off x="3810257" y="817933"/>
            <a:ext cx="4572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urllib.request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for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j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in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range</a:t>
            </a:r>
            <a:r>
              <a:rPr lang="ko-KR" altLang="en-US" sz="1200" dirty="0">
                <a:solidFill>
                  <a:schemeClr val="bg1"/>
                </a:solidFill>
              </a:rPr>
              <a:t>(0,len(</a:t>
            </a:r>
            <a:r>
              <a:rPr lang="ko-KR" altLang="en-US" sz="1200" dirty="0" err="1">
                <a:solidFill>
                  <a:schemeClr val="bg1"/>
                </a:solidFill>
              </a:rPr>
              <a:t>cloud_list</a:t>
            </a:r>
            <a:r>
              <a:rPr lang="ko-KR" altLang="en-US" sz="1200" dirty="0">
                <a:solidFill>
                  <a:schemeClr val="bg1"/>
                </a:solidFill>
              </a:rPr>
              <a:t>)):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driver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webdriver.Chrome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chromedriver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driver.get</a:t>
            </a:r>
            <a:r>
              <a:rPr lang="ko-KR" altLang="en-US" sz="1200" dirty="0">
                <a:solidFill>
                  <a:schemeClr val="bg1"/>
                </a:solidFill>
              </a:rPr>
              <a:t>('https://www.google.com/?gws_rd=ssl')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driver.find_element_by_xpath</a:t>
            </a:r>
            <a:r>
              <a:rPr lang="ko-KR" altLang="en-US" sz="1200" dirty="0">
                <a:solidFill>
                  <a:schemeClr val="bg1"/>
                </a:solidFill>
              </a:rPr>
              <a:t>('//*[@id="tsf"]/div[2]/div[1]/div[1]/div/div[2]/input').send_keys(cloud_list[j])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driver.find_element_by_xpath</a:t>
            </a:r>
            <a:r>
              <a:rPr lang="ko-KR" altLang="en-US" sz="1200" dirty="0">
                <a:solidFill>
                  <a:schemeClr val="bg1"/>
                </a:solidFill>
              </a:rPr>
              <a:t>('//*[@id="tsf"]/div[2]/div[1]/div[1]/div/div[2]/input').send_keys(Keys.ENTER)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driver.find_element_by_xpath</a:t>
            </a:r>
            <a:r>
              <a:rPr lang="ko-KR" altLang="en-US" sz="1200" dirty="0">
                <a:solidFill>
                  <a:schemeClr val="bg1"/>
                </a:solidFill>
              </a:rPr>
              <a:t>('//*[@id="hdtb-msb-vis"]/div[2]/a').click()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for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in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range</a:t>
            </a:r>
            <a:r>
              <a:rPr lang="ko-KR" altLang="en-US" sz="1200" dirty="0">
                <a:solidFill>
                  <a:schemeClr val="bg1"/>
                </a:solidFill>
              </a:rPr>
              <a:t>(1, 20+1):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img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driver.find_element_by_xpath</a:t>
            </a:r>
            <a:r>
              <a:rPr lang="ko-KR" altLang="en-US" sz="1200" dirty="0">
                <a:solidFill>
                  <a:schemeClr val="bg1"/>
                </a:solidFill>
              </a:rPr>
              <a:t>('//*[@id="islrg"]/div[1]/div['+str(i)+']/a[1]/div[1]/img')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img1 = </a:t>
            </a:r>
            <a:r>
              <a:rPr lang="ko-KR" altLang="en-US" sz="1200" dirty="0" err="1">
                <a:solidFill>
                  <a:schemeClr val="bg1"/>
                </a:solidFill>
              </a:rPr>
              <a:t>img.get_attribute</a:t>
            </a:r>
            <a:r>
              <a:rPr lang="ko-KR" altLang="en-US" sz="1200" dirty="0">
                <a:solidFill>
                  <a:schemeClr val="bg1"/>
                </a:solidFill>
              </a:rPr>
              <a:t>('</a:t>
            </a:r>
            <a:r>
              <a:rPr lang="ko-KR" altLang="en-US" sz="1200" dirty="0" err="1">
                <a:solidFill>
                  <a:schemeClr val="bg1"/>
                </a:solidFill>
              </a:rPr>
              <a:t>src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urllib.request.urlretrieve</a:t>
            </a:r>
            <a:r>
              <a:rPr lang="ko-KR" altLang="en-US" sz="1200" dirty="0">
                <a:solidFill>
                  <a:schemeClr val="bg1"/>
                </a:solidFill>
              </a:rPr>
              <a:t>(img1,('C:/</a:t>
            </a:r>
            <a:r>
              <a:rPr lang="ko-KR" altLang="en-US" sz="1200" dirty="0" err="1">
                <a:solidFill>
                  <a:schemeClr val="bg1"/>
                </a:solidFill>
              </a:rPr>
              <a:t>Users</a:t>
            </a:r>
            <a:r>
              <a:rPr lang="ko-KR" altLang="en-US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 err="1">
                <a:solidFill>
                  <a:schemeClr val="bg1"/>
                </a:solidFill>
              </a:rPr>
              <a:t>ghetr</a:t>
            </a:r>
            <a:r>
              <a:rPr lang="ko-KR" altLang="en-US" sz="1200" dirty="0">
                <a:solidFill>
                  <a:schemeClr val="bg1"/>
                </a:solidFill>
              </a:rPr>
              <a:t>/AI/'+</a:t>
            </a:r>
            <a:r>
              <a:rPr lang="ko-KR" altLang="en-US" sz="1200" dirty="0" err="1">
                <a:solidFill>
                  <a:schemeClr val="bg1"/>
                </a:solidFill>
              </a:rPr>
              <a:t>cloud_list</a:t>
            </a:r>
            <a:r>
              <a:rPr lang="ko-KR" altLang="en-US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</a:rPr>
              <a:t>j</a:t>
            </a:r>
            <a:r>
              <a:rPr lang="ko-KR" altLang="en-US" sz="1200" dirty="0">
                <a:solidFill>
                  <a:schemeClr val="bg1"/>
                </a:solidFill>
              </a:rPr>
              <a:t>]+'/')+(</a:t>
            </a:r>
            <a:r>
              <a:rPr lang="ko-KR" altLang="en-US" sz="1200" dirty="0" err="1">
                <a:solidFill>
                  <a:schemeClr val="bg1"/>
                </a:solidFill>
              </a:rPr>
              <a:t>cloud_list</a:t>
            </a:r>
            <a:r>
              <a:rPr lang="ko-KR" altLang="en-US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</a:rPr>
              <a:t>j</a:t>
            </a:r>
            <a:r>
              <a:rPr lang="ko-KR" altLang="en-US" sz="1200" dirty="0">
                <a:solidFill>
                  <a:schemeClr val="bg1"/>
                </a:solidFill>
              </a:rPr>
              <a:t>]+</a:t>
            </a:r>
            <a:r>
              <a:rPr lang="ko-KR" altLang="en-US" sz="1200" dirty="0" err="1">
                <a:solidFill>
                  <a:schemeClr val="bg1"/>
                </a:solidFill>
              </a:rPr>
              <a:t>str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i</a:t>
            </a:r>
            <a:r>
              <a:rPr lang="ko-KR" altLang="en-US" sz="1200" dirty="0">
                <a:solidFill>
                  <a:schemeClr val="bg1"/>
                </a:solidFill>
              </a:rPr>
              <a:t>)+'.</a:t>
            </a:r>
            <a:r>
              <a:rPr lang="ko-KR" altLang="en-US" sz="1200" dirty="0" err="1">
                <a:solidFill>
                  <a:schemeClr val="bg1"/>
                </a:solidFill>
              </a:rPr>
              <a:t>png</a:t>
            </a:r>
            <a:r>
              <a:rPr lang="ko-KR" altLang="en-US" sz="1200" dirty="0">
                <a:solidFill>
                  <a:schemeClr val="bg1"/>
                </a:solidFill>
              </a:rPr>
              <a:t>'))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driver.quit</a:t>
            </a:r>
            <a:r>
              <a:rPr lang="ko-KR" altLang="en-US" sz="1200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325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4" y="164991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3017C-C8EC-4858-A693-FB8D361BFF4B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프로그램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4A4BF-E338-4469-915F-F771D69B6D62}"/>
              </a:ext>
            </a:extLst>
          </p:cNvPr>
          <p:cNvSpPr txBox="1"/>
          <p:nvPr/>
        </p:nvSpPr>
        <p:spPr>
          <a:xfrm>
            <a:off x="373711" y="95643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pip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install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keras</a:t>
            </a:r>
            <a:r>
              <a:rPr lang="ko-KR" altLang="en-US" sz="1200" dirty="0">
                <a:solidFill>
                  <a:schemeClr val="bg1"/>
                </a:solidFill>
              </a:rPr>
              <a:t>==2.2.4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530D6-A1FA-4224-8F83-B226E346FDD0}"/>
              </a:ext>
            </a:extLst>
          </p:cNvPr>
          <p:cNvSpPr txBox="1"/>
          <p:nvPr/>
        </p:nvSpPr>
        <p:spPr>
          <a:xfrm>
            <a:off x="373711" y="1233431"/>
            <a:ext cx="61428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PIL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Image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os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glob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sys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numpy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as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np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sklearn.model_selection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train_test_split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keras.utils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np_utils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img_dir</a:t>
            </a:r>
            <a:r>
              <a:rPr lang="ko-KR" altLang="en-US" sz="1200" dirty="0">
                <a:solidFill>
                  <a:schemeClr val="bg1"/>
                </a:solidFill>
              </a:rPr>
              <a:t> = 'C:/</a:t>
            </a:r>
            <a:r>
              <a:rPr lang="ko-KR" altLang="en-US" sz="1200" dirty="0" err="1">
                <a:solidFill>
                  <a:schemeClr val="bg1"/>
                </a:solidFill>
              </a:rPr>
              <a:t>Users</a:t>
            </a:r>
            <a:r>
              <a:rPr lang="ko-KR" altLang="en-US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 err="1">
                <a:solidFill>
                  <a:schemeClr val="bg1"/>
                </a:solidFill>
              </a:rPr>
              <a:t>ghetr</a:t>
            </a:r>
            <a:r>
              <a:rPr lang="ko-KR" altLang="en-US" sz="1200" dirty="0">
                <a:solidFill>
                  <a:schemeClr val="bg1"/>
                </a:solidFill>
              </a:rPr>
              <a:t>/AI'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categories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cloud_list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nb_classes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len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categories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image_w</a:t>
            </a:r>
            <a:r>
              <a:rPr lang="ko-KR" altLang="en-US" sz="1200" dirty="0">
                <a:solidFill>
                  <a:schemeClr val="bg1"/>
                </a:solidFill>
              </a:rPr>
              <a:t> = 64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image_h</a:t>
            </a:r>
            <a:r>
              <a:rPr lang="ko-KR" altLang="en-US" sz="1200" dirty="0">
                <a:solidFill>
                  <a:schemeClr val="bg1"/>
                </a:solidFill>
              </a:rPr>
              <a:t> = 64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pixel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image_h</a:t>
            </a:r>
            <a:r>
              <a:rPr lang="ko-KR" altLang="en-US" sz="1200" dirty="0">
                <a:solidFill>
                  <a:schemeClr val="bg1"/>
                </a:solidFill>
              </a:rPr>
              <a:t> * </a:t>
            </a:r>
            <a:r>
              <a:rPr lang="ko-KR" altLang="en-US" sz="1200" dirty="0" err="1">
                <a:solidFill>
                  <a:schemeClr val="bg1"/>
                </a:solidFill>
              </a:rPr>
              <a:t>image_w</a:t>
            </a:r>
            <a:r>
              <a:rPr lang="ko-KR" altLang="en-US" sz="1200" dirty="0">
                <a:solidFill>
                  <a:schemeClr val="bg1"/>
                </a:solidFill>
              </a:rPr>
              <a:t> * 3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X</a:t>
            </a:r>
            <a:r>
              <a:rPr lang="ko-KR" altLang="en-US" sz="1200" dirty="0">
                <a:solidFill>
                  <a:schemeClr val="bg1"/>
                </a:solidFill>
              </a:rPr>
              <a:t> = []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 = []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for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idx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cat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in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enumerate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categories</a:t>
            </a:r>
            <a:r>
              <a:rPr lang="ko-KR" altLang="en-US" sz="1200" dirty="0">
                <a:solidFill>
                  <a:schemeClr val="bg1"/>
                </a:solidFill>
              </a:rPr>
              <a:t>):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label</a:t>
            </a:r>
            <a:r>
              <a:rPr lang="ko-KR" altLang="en-US" sz="1200" dirty="0">
                <a:solidFill>
                  <a:schemeClr val="bg1"/>
                </a:solidFill>
              </a:rPr>
              <a:t> = [0 </a:t>
            </a:r>
            <a:r>
              <a:rPr lang="ko-KR" altLang="en-US" sz="1200" dirty="0" err="1">
                <a:solidFill>
                  <a:schemeClr val="bg1"/>
                </a:solidFill>
              </a:rPr>
              <a:t>for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in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range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nb_classes</a:t>
            </a:r>
            <a:r>
              <a:rPr lang="ko-KR" altLang="en-US" sz="1200" dirty="0">
                <a:solidFill>
                  <a:schemeClr val="bg1"/>
                </a:solidFill>
              </a:rPr>
              <a:t>)]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label</a:t>
            </a:r>
            <a:r>
              <a:rPr lang="ko-KR" altLang="en-US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</a:rPr>
              <a:t>idx</a:t>
            </a:r>
            <a:r>
              <a:rPr lang="ko-KR" altLang="en-US" sz="1200" dirty="0">
                <a:solidFill>
                  <a:schemeClr val="bg1"/>
                </a:solidFill>
              </a:rPr>
              <a:t>] = 1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C6A32-F418-40D4-A250-9342C2783B1E}"/>
              </a:ext>
            </a:extLst>
          </p:cNvPr>
          <p:cNvSpPr txBox="1"/>
          <p:nvPr/>
        </p:nvSpPr>
        <p:spPr>
          <a:xfrm>
            <a:off x="4086972" y="687675"/>
            <a:ext cx="45720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image_dir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img_dir</a:t>
            </a:r>
            <a:r>
              <a:rPr lang="ko-KR" altLang="en-US" sz="1200" dirty="0">
                <a:solidFill>
                  <a:schemeClr val="bg1"/>
                </a:solidFill>
              </a:rPr>
              <a:t> + "/" + </a:t>
            </a:r>
            <a:r>
              <a:rPr lang="ko-KR" altLang="en-US" sz="1200" dirty="0" err="1">
                <a:solidFill>
                  <a:schemeClr val="bg1"/>
                </a:solidFill>
              </a:rPr>
              <a:t>cat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files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glob.glob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image_dir</a:t>
            </a:r>
            <a:r>
              <a:rPr lang="ko-KR" altLang="en-US" sz="1200" dirty="0">
                <a:solidFill>
                  <a:schemeClr val="bg1"/>
                </a:solidFill>
              </a:rPr>
              <a:t>+"/*.</a:t>
            </a:r>
            <a:r>
              <a:rPr lang="ko-KR" altLang="en-US" sz="1200" dirty="0" err="1">
                <a:solidFill>
                  <a:schemeClr val="bg1"/>
                </a:solidFill>
              </a:rPr>
              <a:t>png</a:t>
            </a:r>
            <a:r>
              <a:rPr lang="ko-KR" altLang="en-US" sz="1200" dirty="0">
                <a:solidFill>
                  <a:schemeClr val="bg1"/>
                </a:solidFill>
              </a:rPr>
              <a:t>")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print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cat</a:t>
            </a:r>
            <a:r>
              <a:rPr lang="ko-KR" altLang="en-US" sz="1200" dirty="0">
                <a:solidFill>
                  <a:schemeClr val="bg1"/>
                </a:solidFill>
              </a:rPr>
              <a:t>, " 파일 길이 : ", </a:t>
            </a:r>
            <a:r>
              <a:rPr lang="ko-KR" altLang="en-US" sz="1200" dirty="0" err="1">
                <a:solidFill>
                  <a:schemeClr val="bg1"/>
                </a:solidFill>
              </a:rPr>
              <a:t>len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files</a:t>
            </a:r>
            <a:r>
              <a:rPr lang="ko-KR" altLang="en-US" sz="1200" dirty="0">
                <a:solidFill>
                  <a:schemeClr val="bg1"/>
                </a:solidFill>
              </a:rPr>
              <a:t>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for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f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in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enumerate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files</a:t>
            </a:r>
            <a:r>
              <a:rPr lang="ko-KR" altLang="en-US" sz="1200" dirty="0">
                <a:solidFill>
                  <a:schemeClr val="bg1"/>
                </a:solidFill>
              </a:rPr>
              <a:t>):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img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Image.open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f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img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img.convert</a:t>
            </a:r>
            <a:r>
              <a:rPr lang="ko-KR" altLang="en-US" sz="1200" dirty="0">
                <a:solidFill>
                  <a:schemeClr val="bg1"/>
                </a:solidFill>
              </a:rPr>
              <a:t>("RGB")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img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img.resize</a:t>
            </a:r>
            <a:r>
              <a:rPr lang="ko-KR" altLang="en-US" sz="1200" dirty="0">
                <a:solidFill>
                  <a:schemeClr val="bg1"/>
                </a:solidFill>
              </a:rPr>
              <a:t>((</a:t>
            </a:r>
            <a:r>
              <a:rPr lang="ko-KR" altLang="en-US" sz="1200" dirty="0" err="1">
                <a:solidFill>
                  <a:schemeClr val="bg1"/>
                </a:solidFill>
              </a:rPr>
              <a:t>image_w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image_h</a:t>
            </a:r>
            <a:r>
              <a:rPr lang="ko-KR" altLang="en-US" sz="1200" dirty="0">
                <a:solidFill>
                  <a:schemeClr val="bg1"/>
                </a:solidFill>
              </a:rPr>
              <a:t>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data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np.asarray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img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X.append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data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y.append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label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if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</a:t>
            </a:r>
            <a:r>
              <a:rPr lang="ko-KR" altLang="en-US" sz="1200" dirty="0">
                <a:solidFill>
                  <a:schemeClr val="bg1"/>
                </a:solidFill>
              </a:rPr>
              <a:t> % 700 == 0: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    </a:t>
            </a:r>
            <a:r>
              <a:rPr lang="ko-KR" altLang="en-US" sz="1200" dirty="0" err="1">
                <a:solidFill>
                  <a:schemeClr val="bg1"/>
                </a:solidFill>
              </a:rPr>
              <a:t>print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cat</a:t>
            </a:r>
            <a:r>
              <a:rPr lang="ko-KR" altLang="en-US" sz="1200" dirty="0">
                <a:solidFill>
                  <a:schemeClr val="bg1"/>
                </a:solidFill>
              </a:rPr>
              <a:t>, " : ", </a:t>
            </a:r>
            <a:r>
              <a:rPr lang="ko-KR" altLang="en-US" sz="1200" dirty="0" err="1">
                <a:solidFill>
                  <a:schemeClr val="bg1"/>
                </a:solidFill>
              </a:rPr>
              <a:t>f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X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np.array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X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np.array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X_train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X_test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y_train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y_test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train_test_split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X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xy</a:t>
            </a:r>
            <a:r>
              <a:rPr lang="ko-KR" altLang="en-US" sz="1200" dirty="0">
                <a:solidFill>
                  <a:schemeClr val="bg1"/>
                </a:solidFill>
              </a:rPr>
              <a:t> = (</a:t>
            </a:r>
            <a:r>
              <a:rPr lang="ko-KR" altLang="en-US" sz="1200" dirty="0" err="1">
                <a:solidFill>
                  <a:schemeClr val="bg1"/>
                </a:solidFill>
              </a:rPr>
              <a:t>X_train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X_test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y_train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y_test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np.save</a:t>
            </a:r>
            <a:r>
              <a:rPr lang="ko-KR" altLang="en-US" sz="1200" dirty="0">
                <a:solidFill>
                  <a:schemeClr val="bg1"/>
                </a:solidFill>
              </a:rPr>
              <a:t>("C:/Users/ghetr/AI/image_data.npy", </a:t>
            </a:r>
            <a:r>
              <a:rPr lang="ko-KR" altLang="en-US" sz="1200" dirty="0" err="1">
                <a:solidFill>
                  <a:schemeClr val="bg1"/>
                </a:solidFill>
              </a:rPr>
              <a:t>xy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352D8-61C7-49C6-B519-3E055EB7498C}"/>
              </a:ext>
            </a:extLst>
          </p:cNvPr>
          <p:cNvSpPr txBox="1"/>
          <p:nvPr/>
        </p:nvSpPr>
        <p:spPr>
          <a:xfrm>
            <a:off x="4086972" y="4926750"/>
            <a:ext cx="4683317" cy="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X_train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X_test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y_train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y_test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np.load</a:t>
            </a:r>
            <a:r>
              <a:rPr lang="ko-KR" altLang="en-US" sz="1200" dirty="0">
                <a:solidFill>
                  <a:schemeClr val="bg1"/>
                </a:solidFill>
              </a:rPr>
              <a:t>('C:/</a:t>
            </a:r>
            <a:r>
              <a:rPr lang="ko-KR" altLang="en-US" sz="1200" dirty="0" err="1">
                <a:solidFill>
                  <a:schemeClr val="bg1"/>
                </a:solidFill>
              </a:rPr>
              <a:t>Users</a:t>
            </a:r>
            <a:r>
              <a:rPr lang="ko-KR" altLang="en-US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 err="1">
                <a:solidFill>
                  <a:schemeClr val="bg1"/>
                </a:solidFill>
              </a:rPr>
              <a:t>ghetr</a:t>
            </a:r>
            <a:r>
              <a:rPr lang="ko-KR" altLang="en-US" sz="1200" dirty="0">
                <a:solidFill>
                  <a:schemeClr val="bg1"/>
                </a:solidFill>
              </a:rPr>
              <a:t>/AI/</a:t>
            </a:r>
            <a:r>
              <a:rPr lang="ko-KR" altLang="en-US" sz="1200" dirty="0" err="1">
                <a:solidFill>
                  <a:schemeClr val="bg1"/>
                </a:solidFill>
              </a:rPr>
              <a:t>image_data.npy</a:t>
            </a:r>
            <a:r>
              <a:rPr lang="ko-KR" altLang="en-US" sz="1200" dirty="0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5620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4" y="164991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3017C-C8EC-4858-A693-FB8D361BFF4B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프로그램 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C6CE9-2B13-45F5-807D-3E485EFB8D67}"/>
              </a:ext>
            </a:extLst>
          </p:cNvPr>
          <p:cNvSpPr txBox="1"/>
          <p:nvPr/>
        </p:nvSpPr>
        <p:spPr>
          <a:xfrm>
            <a:off x="468924" y="110154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keras.backend.tensorflow_backend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as</a:t>
            </a:r>
            <a:r>
              <a:rPr lang="ko-KR" altLang="en-US" sz="1200" dirty="0">
                <a:solidFill>
                  <a:schemeClr val="bg1"/>
                </a:solidFill>
              </a:rPr>
              <a:t> 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84BC9-D54E-47F5-8829-F9F4747DB935}"/>
              </a:ext>
            </a:extLst>
          </p:cNvPr>
          <p:cNvSpPr txBox="1"/>
          <p:nvPr/>
        </p:nvSpPr>
        <p:spPr>
          <a:xfrm>
            <a:off x="468924" y="1385151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keras.models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Sequential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keras.layers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Conv2D, MaxPooling2D, </a:t>
            </a:r>
            <a:r>
              <a:rPr lang="ko-KR" altLang="en-US" sz="1200" dirty="0" err="1">
                <a:solidFill>
                  <a:schemeClr val="bg1"/>
                </a:solidFill>
              </a:rPr>
              <a:t>Dense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Flatten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Dropout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keras.callbacks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EarlyStopping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ModelCheckpoint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matplotlib.pyplot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as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plt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A3336-A1B9-48CB-ADF5-9AEB475C45F7}"/>
              </a:ext>
            </a:extLst>
          </p:cNvPr>
          <p:cNvSpPr txBox="1"/>
          <p:nvPr/>
        </p:nvSpPr>
        <p:spPr>
          <a:xfrm>
            <a:off x="468924" y="2407424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image_w</a:t>
            </a:r>
            <a:r>
              <a:rPr lang="ko-KR" altLang="en-US" sz="1200" dirty="0">
                <a:solidFill>
                  <a:schemeClr val="bg1"/>
                </a:solidFill>
              </a:rPr>
              <a:t> = 64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image_h</a:t>
            </a:r>
            <a:r>
              <a:rPr lang="ko-KR" altLang="en-US" sz="1200" dirty="0">
                <a:solidFill>
                  <a:schemeClr val="bg1"/>
                </a:solidFill>
              </a:rPr>
              <a:t> = 64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X_train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X_train.astype</a:t>
            </a:r>
            <a:r>
              <a:rPr lang="ko-KR" altLang="en-US" sz="1200" dirty="0">
                <a:solidFill>
                  <a:schemeClr val="bg1"/>
                </a:solidFill>
              </a:rPr>
              <a:t>('float32') / 255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X_test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X_test.astype</a:t>
            </a:r>
            <a:r>
              <a:rPr lang="ko-KR" altLang="en-US" sz="1200" dirty="0">
                <a:solidFill>
                  <a:schemeClr val="bg1"/>
                </a:solidFill>
              </a:rPr>
              <a:t>('float32') / 255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with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K.tf_ops.device</a:t>
            </a:r>
            <a:r>
              <a:rPr lang="ko-KR" altLang="en-US" sz="1200" dirty="0">
                <a:solidFill>
                  <a:schemeClr val="bg1"/>
                </a:solidFill>
              </a:rPr>
              <a:t>('/device:GPU:0'):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Sequential</a:t>
            </a:r>
            <a:r>
              <a:rPr lang="ko-KR" altLang="en-US" sz="1200" dirty="0">
                <a:solidFill>
                  <a:schemeClr val="bg1"/>
                </a:solidFill>
              </a:rPr>
              <a:t>()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(Conv2D(32, (3,3), </a:t>
            </a:r>
            <a:r>
              <a:rPr lang="ko-KR" altLang="en-US" sz="1200" dirty="0" err="1">
                <a:solidFill>
                  <a:schemeClr val="bg1"/>
                </a:solidFill>
              </a:rPr>
              <a:t>padding</a:t>
            </a:r>
            <a:r>
              <a:rPr lang="ko-KR" altLang="en-US" sz="1200" dirty="0">
                <a:solidFill>
                  <a:schemeClr val="bg1"/>
                </a:solidFill>
              </a:rPr>
              <a:t>="</a:t>
            </a:r>
            <a:r>
              <a:rPr lang="ko-KR" altLang="en-US" sz="1200" dirty="0" err="1">
                <a:solidFill>
                  <a:schemeClr val="bg1"/>
                </a:solidFill>
              </a:rPr>
              <a:t>same</a:t>
            </a:r>
            <a:r>
              <a:rPr lang="ko-KR" altLang="en-US" sz="1200" dirty="0">
                <a:solidFill>
                  <a:schemeClr val="bg1"/>
                </a:solidFill>
              </a:rPr>
              <a:t>", </a:t>
            </a:r>
            <a:r>
              <a:rPr lang="ko-KR" altLang="en-US" sz="1200" dirty="0" err="1">
                <a:solidFill>
                  <a:schemeClr val="bg1"/>
                </a:solidFill>
              </a:rPr>
              <a:t>input_shape</a:t>
            </a:r>
            <a:r>
              <a:rPr lang="ko-KR" altLang="en-US" sz="1200" dirty="0">
                <a:solidFill>
                  <a:schemeClr val="bg1"/>
                </a:solidFill>
              </a:rPr>
              <a:t>=</a:t>
            </a:r>
            <a:r>
              <a:rPr lang="ko-KR" altLang="en-US" sz="1200" dirty="0" err="1">
                <a:solidFill>
                  <a:schemeClr val="bg1"/>
                </a:solidFill>
              </a:rPr>
              <a:t>X_train.shape</a:t>
            </a:r>
            <a:r>
              <a:rPr lang="ko-KR" altLang="en-US" sz="1200" dirty="0">
                <a:solidFill>
                  <a:schemeClr val="bg1"/>
                </a:solidFill>
              </a:rPr>
              <a:t>[1:], </a:t>
            </a:r>
            <a:r>
              <a:rPr lang="ko-KR" altLang="en-US" sz="1200" dirty="0" err="1">
                <a:solidFill>
                  <a:schemeClr val="bg1"/>
                </a:solidFill>
              </a:rPr>
              <a:t>activation</a:t>
            </a:r>
            <a:r>
              <a:rPr lang="ko-KR" altLang="en-US" sz="1200" dirty="0">
                <a:solidFill>
                  <a:schemeClr val="bg1"/>
                </a:solidFill>
              </a:rPr>
              <a:t>="</a:t>
            </a:r>
            <a:r>
              <a:rPr lang="ko-KR" altLang="en-US" sz="1200" dirty="0" err="1">
                <a:solidFill>
                  <a:schemeClr val="bg1"/>
                </a:solidFill>
              </a:rPr>
              <a:t>relu</a:t>
            </a:r>
            <a:r>
              <a:rPr lang="ko-KR" altLang="en-US" sz="1200" dirty="0">
                <a:solidFill>
                  <a:schemeClr val="bg1"/>
                </a:solidFill>
              </a:rPr>
              <a:t>"))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(MaxPooling2D(</a:t>
            </a:r>
            <a:r>
              <a:rPr lang="ko-KR" altLang="en-US" sz="1200" dirty="0" err="1">
                <a:solidFill>
                  <a:schemeClr val="bg1"/>
                </a:solidFill>
              </a:rPr>
              <a:t>pool_size</a:t>
            </a:r>
            <a:r>
              <a:rPr lang="ko-KR" altLang="en-US" sz="1200" dirty="0">
                <a:solidFill>
                  <a:schemeClr val="bg1"/>
                </a:solidFill>
              </a:rPr>
              <a:t>=(2,2)))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Dropout</a:t>
            </a:r>
            <a:r>
              <a:rPr lang="ko-KR" altLang="en-US" sz="1200" dirty="0">
                <a:solidFill>
                  <a:schemeClr val="bg1"/>
                </a:solidFill>
              </a:rPr>
              <a:t>(0.25))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(Conv2D(64, (3,3), </a:t>
            </a:r>
            <a:r>
              <a:rPr lang="ko-KR" altLang="en-US" sz="1200" dirty="0" err="1">
                <a:solidFill>
                  <a:schemeClr val="bg1"/>
                </a:solidFill>
              </a:rPr>
              <a:t>padding</a:t>
            </a:r>
            <a:r>
              <a:rPr lang="ko-KR" altLang="en-US" sz="1200" dirty="0">
                <a:solidFill>
                  <a:schemeClr val="bg1"/>
                </a:solidFill>
              </a:rPr>
              <a:t>="</a:t>
            </a:r>
            <a:r>
              <a:rPr lang="ko-KR" altLang="en-US" sz="1200" dirty="0" err="1">
                <a:solidFill>
                  <a:schemeClr val="bg1"/>
                </a:solidFill>
              </a:rPr>
              <a:t>same</a:t>
            </a:r>
            <a:r>
              <a:rPr lang="ko-KR" altLang="en-US" sz="1200" dirty="0">
                <a:solidFill>
                  <a:schemeClr val="bg1"/>
                </a:solidFill>
              </a:rPr>
              <a:t>", </a:t>
            </a:r>
            <a:r>
              <a:rPr lang="ko-KR" altLang="en-US" sz="1200" dirty="0" err="1">
                <a:solidFill>
                  <a:schemeClr val="bg1"/>
                </a:solidFill>
              </a:rPr>
              <a:t>activation</a:t>
            </a:r>
            <a:r>
              <a:rPr lang="ko-KR" altLang="en-US" sz="1200" dirty="0">
                <a:solidFill>
                  <a:schemeClr val="bg1"/>
                </a:solidFill>
              </a:rPr>
              <a:t>="</a:t>
            </a:r>
            <a:r>
              <a:rPr lang="ko-KR" altLang="en-US" sz="1200" dirty="0" err="1">
                <a:solidFill>
                  <a:schemeClr val="bg1"/>
                </a:solidFill>
              </a:rPr>
              <a:t>relu</a:t>
            </a:r>
            <a:r>
              <a:rPr lang="ko-KR" altLang="en-US" sz="1200" dirty="0">
                <a:solidFill>
                  <a:schemeClr val="bg1"/>
                </a:solidFill>
              </a:rPr>
              <a:t>"))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(MaxPooling2D(</a:t>
            </a:r>
            <a:r>
              <a:rPr lang="ko-KR" altLang="en-US" sz="1200" dirty="0" err="1">
                <a:solidFill>
                  <a:schemeClr val="bg1"/>
                </a:solidFill>
              </a:rPr>
              <a:t>pool_size</a:t>
            </a:r>
            <a:r>
              <a:rPr lang="ko-KR" altLang="en-US" sz="1200" dirty="0">
                <a:solidFill>
                  <a:schemeClr val="bg1"/>
                </a:solidFill>
              </a:rPr>
              <a:t>=(2,2)))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Dropout</a:t>
            </a:r>
            <a:r>
              <a:rPr lang="ko-KR" altLang="en-US" sz="1200" dirty="0">
                <a:solidFill>
                  <a:schemeClr val="bg1"/>
                </a:solidFill>
              </a:rPr>
              <a:t>(0.25))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9D252-EFEF-4B1E-8229-7ABEB53030EB}"/>
              </a:ext>
            </a:extLst>
          </p:cNvPr>
          <p:cNvSpPr txBox="1"/>
          <p:nvPr/>
        </p:nvSpPr>
        <p:spPr>
          <a:xfrm>
            <a:off x="4572000" y="1052084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Flatten</a:t>
            </a:r>
            <a:r>
              <a:rPr lang="ko-KR" altLang="en-US" sz="1200" dirty="0">
                <a:solidFill>
                  <a:schemeClr val="bg1"/>
                </a:solidFill>
              </a:rPr>
              <a:t>())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Dense</a:t>
            </a:r>
            <a:r>
              <a:rPr lang="ko-KR" altLang="en-US" sz="1200" dirty="0">
                <a:solidFill>
                  <a:schemeClr val="bg1"/>
                </a:solidFill>
              </a:rPr>
              <a:t>(256, </a:t>
            </a:r>
            <a:r>
              <a:rPr lang="ko-KR" altLang="en-US" sz="1200" dirty="0" err="1">
                <a:solidFill>
                  <a:schemeClr val="bg1"/>
                </a:solidFill>
              </a:rPr>
              <a:t>activation</a:t>
            </a:r>
            <a:r>
              <a:rPr lang="ko-KR" altLang="en-US" sz="1200" dirty="0">
                <a:solidFill>
                  <a:schemeClr val="bg1"/>
                </a:solidFill>
              </a:rPr>
              <a:t>="</a:t>
            </a:r>
            <a:r>
              <a:rPr lang="ko-KR" altLang="en-US" sz="1200" dirty="0" err="1">
                <a:solidFill>
                  <a:schemeClr val="bg1"/>
                </a:solidFill>
              </a:rPr>
              <a:t>relu</a:t>
            </a:r>
            <a:r>
              <a:rPr lang="ko-KR" altLang="en-US" sz="1200" dirty="0">
                <a:solidFill>
                  <a:schemeClr val="bg1"/>
                </a:solidFill>
              </a:rPr>
              <a:t>"))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Dropout</a:t>
            </a:r>
            <a:r>
              <a:rPr lang="ko-KR" altLang="en-US" sz="1200" dirty="0">
                <a:solidFill>
                  <a:schemeClr val="bg1"/>
                </a:solidFill>
              </a:rPr>
              <a:t>(0.5))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model.add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Dense</a:t>
            </a:r>
            <a:r>
              <a:rPr lang="ko-KR" altLang="en-US" sz="1200" dirty="0">
                <a:solidFill>
                  <a:schemeClr val="bg1"/>
                </a:solidFill>
              </a:rPr>
              <a:t>(9, </a:t>
            </a:r>
            <a:r>
              <a:rPr lang="ko-KR" altLang="en-US" sz="1200" dirty="0" err="1">
                <a:solidFill>
                  <a:schemeClr val="bg1"/>
                </a:solidFill>
              </a:rPr>
              <a:t>activation</a:t>
            </a:r>
            <a:r>
              <a:rPr lang="ko-KR" altLang="en-US" sz="1200" dirty="0">
                <a:solidFill>
                  <a:schemeClr val="bg1"/>
                </a:solidFill>
              </a:rPr>
              <a:t>="</a:t>
            </a:r>
            <a:r>
              <a:rPr lang="ko-KR" altLang="en-US" sz="1200" dirty="0" err="1">
                <a:solidFill>
                  <a:schemeClr val="bg1"/>
                </a:solidFill>
              </a:rPr>
              <a:t>softmax</a:t>
            </a:r>
            <a:r>
              <a:rPr lang="ko-KR" altLang="en-US" sz="1200" dirty="0">
                <a:solidFill>
                  <a:schemeClr val="bg1"/>
                </a:solidFill>
              </a:rPr>
              <a:t>"))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model.compile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loss</a:t>
            </a:r>
            <a:r>
              <a:rPr lang="ko-KR" altLang="en-US" sz="1200" dirty="0">
                <a:solidFill>
                  <a:schemeClr val="bg1"/>
                </a:solidFill>
              </a:rPr>
              <a:t>='</a:t>
            </a:r>
            <a:r>
              <a:rPr lang="ko-KR" altLang="en-US" sz="1200" dirty="0" err="1">
                <a:solidFill>
                  <a:schemeClr val="bg1"/>
                </a:solidFill>
              </a:rPr>
              <a:t>categorical_crossentropy</a:t>
            </a:r>
            <a:r>
              <a:rPr lang="ko-KR" altLang="en-US" sz="1200" dirty="0">
                <a:solidFill>
                  <a:schemeClr val="bg1"/>
                </a:solidFill>
              </a:rPr>
              <a:t>', </a:t>
            </a:r>
            <a:r>
              <a:rPr lang="ko-KR" altLang="en-US" sz="1200" dirty="0" err="1">
                <a:solidFill>
                  <a:schemeClr val="bg1"/>
                </a:solidFill>
              </a:rPr>
              <a:t>optimizer</a:t>
            </a:r>
            <a:r>
              <a:rPr lang="ko-KR" altLang="en-US" sz="1200" dirty="0">
                <a:solidFill>
                  <a:schemeClr val="bg1"/>
                </a:solidFill>
              </a:rPr>
              <a:t>='</a:t>
            </a:r>
            <a:r>
              <a:rPr lang="ko-KR" altLang="en-US" sz="1200" dirty="0" err="1">
                <a:solidFill>
                  <a:schemeClr val="bg1"/>
                </a:solidFill>
              </a:rPr>
              <a:t>adam</a:t>
            </a:r>
            <a:r>
              <a:rPr lang="ko-KR" altLang="en-US" sz="1200" dirty="0">
                <a:solidFill>
                  <a:schemeClr val="bg1"/>
                </a:solidFill>
              </a:rPr>
              <a:t>', </a:t>
            </a:r>
            <a:r>
              <a:rPr lang="ko-KR" altLang="en-US" sz="1200" dirty="0" err="1">
                <a:solidFill>
                  <a:schemeClr val="bg1"/>
                </a:solidFill>
              </a:rPr>
              <a:t>metrics</a:t>
            </a:r>
            <a:r>
              <a:rPr lang="ko-KR" altLang="en-US" sz="1200" dirty="0">
                <a:solidFill>
                  <a:schemeClr val="bg1"/>
                </a:solidFill>
              </a:rPr>
              <a:t>=['</a:t>
            </a:r>
            <a:r>
              <a:rPr lang="ko-KR" altLang="en-US" sz="1200" dirty="0" err="1">
                <a:solidFill>
                  <a:schemeClr val="bg1"/>
                </a:solidFill>
              </a:rPr>
              <a:t>accuracy</a:t>
            </a:r>
            <a:r>
              <a:rPr lang="ko-KR" altLang="en-US" sz="1200" dirty="0">
                <a:solidFill>
                  <a:schemeClr val="bg1"/>
                </a:solidFill>
              </a:rPr>
              <a:t>'])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model_dir</a:t>
            </a:r>
            <a:r>
              <a:rPr lang="ko-KR" altLang="en-US" sz="1200" dirty="0">
                <a:solidFill>
                  <a:schemeClr val="bg1"/>
                </a:solidFill>
              </a:rPr>
              <a:t> = './AI'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if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not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os.path.exists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model_dir</a:t>
            </a:r>
            <a:r>
              <a:rPr lang="ko-KR" altLang="en-US" sz="1200" dirty="0">
                <a:solidFill>
                  <a:schemeClr val="bg1"/>
                </a:solidFill>
              </a:rPr>
              <a:t>):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os.mkdir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model_dir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model_path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model_dir</a:t>
            </a:r>
            <a:r>
              <a:rPr lang="ko-KR" altLang="en-US" sz="1200" dirty="0">
                <a:solidFill>
                  <a:schemeClr val="bg1"/>
                </a:solidFill>
              </a:rPr>
              <a:t> + "/</a:t>
            </a:r>
            <a:r>
              <a:rPr lang="ko-KR" altLang="en-US" sz="1200" dirty="0" err="1">
                <a:solidFill>
                  <a:schemeClr val="bg1"/>
                </a:solidFill>
              </a:rPr>
              <a:t>cloud_classify.model</a:t>
            </a:r>
            <a:r>
              <a:rPr lang="ko-KR" altLang="en-US" sz="1200" dirty="0">
                <a:solidFill>
                  <a:schemeClr val="bg1"/>
                </a:solidFill>
              </a:rPr>
              <a:t>"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checkpoint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ModelCheckpoint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filepath</a:t>
            </a:r>
            <a:r>
              <a:rPr lang="ko-KR" altLang="en-US" sz="1200" dirty="0">
                <a:solidFill>
                  <a:schemeClr val="bg1"/>
                </a:solidFill>
              </a:rPr>
              <a:t>=</a:t>
            </a:r>
            <a:r>
              <a:rPr lang="ko-KR" altLang="en-US" sz="1200" dirty="0" err="1">
                <a:solidFill>
                  <a:schemeClr val="bg1"/>
                </a:solidFill>
              </a:rPr>
              <a:t>model_path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monitor</a:t>
            </a:r>
            <a:r>
              <a:rPr lang="ko-KR" altLang="en-US" sz="1200" dirty="0">
                <a:solidFill>
                  <a:schemeClr val="bg1"/>
                </a:solidFill>
              </a:rPr>
              <a:t>='</a:t>
            </a:r>
            <a:r>
              <a:rPr lang="ko-KR" altLang="en-US" sz="1200" dirty="0" err="1">
                <a:solidFill>
                  <a:schemeClr val="bg1"/>
                </a:solidFill>
              </a:rPr>
              <a:t>val_loss</a:t>
            </a:r>
            <a:r>
              <a:rPr lang="ko-KR" altLang="en-US" sz="1200" dirty="0">
                <a:solidFill>
                  <a:schemeClr val="bg1"/>
                </a:solidFill>
              </a:rPr>
              <a:t>', </a:t>
            </a:r>
            <a:r>
              <a:rPr lang="ko-KR" altLang="en-US" sz="1200" dirty="0" err="1">
                <a:solidFill>
                  <a:schemeClr val="bg1"/>
                </a:solidFill>
              </a:rPr>
              <a:t>verbose</a:t>
            </a:r>
            <a:r>
              <a:rPr lang="ko-KR" altLang="en-US" sz="1200" dirty="0">
                <a:solidFill>
                  <a:schemeClr val="bg1"/>
                </a:solidFill>
              </a:rPr>
              <a:t>=1, </a:t>
            </a:r>
            <a:r>
              <a:rPr lang="ko-KR" altLang="en-US" sz="1200" dirty="0" err="1">
                <a:solidFill>
                  <a:schemeClr val="bg1"/>
                </a:solidFill>
              </a:rPr>
              <a:t>save_best_only</a:t>
            </a:r>
            <a:r>
              <a:rPr lang="ko-KR" altLang="en-US" sz="1200" dirty="0">
                <a:solidFill>
                  <a:schemeClr val="bg1"/>
                </a:solidFill>
              </a:rPr>
              <a:t>=</a:t>
            </a:r>
            <a:r>
              <a:rPr lang="ko-KR" altLang="en-US" sz="1200" dirty="0" err="1">
                <a:solidFill>
                  <a:schemeClr val="bg1"/>
                </a:solidFill>
              </a:rPr>
              <a:t>True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early_stopping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EarlyStopping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monitor</a:t>
            </a:r>
            <a:r>
              <a:rPr lang="ko-KR" altLang="en-US" sz="1200" dirty="0">
                <a:solidFill>
                  <a:schemeClr val="bg1"/>
                </a:solidFill>
              </a:rPr>
              <a:t>='</a:t>
            </a:r>
            <a:r>
              <a:rPr lang="ko-KR" altLang="en-US" sz="1200" dirty="0" err="1">
                <a:solidFill>
                  <a:schemeClr val="bg1"/>
                </a:solidFill>
              </a:rPr>
              <a:t>val_loss</a:t>
            </a:r>
            <a:r>
              <a:rPr lang="ko-KR" altLang="en-US" sz="1200" dirty="0">
                <a:solidFill>
                  <a:schemeClr val="bg1"/>
                </a:solidFill>
              </a:rPr>
              <a:t>', </a:t>
            </a:r>
            <a:r>
              <a:rPr lang="ko-KR" altLang="en-US" sz="1200" dirty="0" err="1">
                <a:solidFill>
                  <a:schemeClr val="bg1"/>
                </a:solidFill>
              </a:rPr>
              <a:t>patience</a:t>
            </a:r>
            <a:r>
              <a:rPr lang="ko-KR" altLang="en-US" sz="1200" dirty="0">
                <a:solidFill>
                  <a:schemeClr val="bg1"/>
                </a:solidFill>
              </a:rPr>
              <a:t>=7)</a:t>
            </a:r>
          </a:p>
        </p:txBody>
      </p:sp>
    </p:spTree>
    <p:extLst>
      <p:ext uri="{BB962C8B-B14F-4D97-AF65-F5344CB8AC3E}">
        <p14:creationId xmlns:p14="http://schemas.microsoft.com/office/powerpoint/2010/main" val="420896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4" y="164991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3017C-C8EC-4858-A693-FB8D361BFF4B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프로그램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4EF91-86FB-4938-AD60-C5A2CFF48BC0}"/>
              </a:ext>
            </a:extLst>
          </p:cNvPr>
          <p:cNvSpPr txBox="1"/>
          <p:nvPr/>
        </p:nvSpPr>
        <p:spPr>
          <a:xfrm>
            <a:off x="373711" y="1101542"/>
            <a:ext cx="3518351" cy="46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print</a:t>
            </a:r>
            <a:r>
              <a:rPr lang="ko-KR" altLang="en-US" sz="1200" dirty="0">
                <a:solidFill>
                  <a:schemeClr val="bg1"/>
                </a:solidFill>
              </a:rPr>
              <a:t>("정확도 : %.2f " %(</a:t>
            </a:r>
            <a:r>
              <a:rPr lang="ko-KR" altLang="en-US" sz="1200" dirty="0" err="1">
                <a:solidFill>
                  <a:schemeClr val="bg1"/>
                </a:solidFill>
              </a:rPr>
              <a:t>model.evaluate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X_test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y_test</a:t>
            </a:r>
            <a:r>
              <a:rPr lang="ko-KR" altLang="en-US" sz="1200" dirty="0">
                <a:solidFill>
                  <a:schemeClr val="bg1"/>
                </a:solidFill>
              </a:rPr>
              <a:t>)[1]))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A0CC3-A7AF-445D-B602-69F5B18743CC}"/>
              </a:ext>
            </a:extLst>
          </p:cNvPr>
          <p:cNvSpPr txBox="1"/>
          <p:nvPr/>
        </p:nvSpPr>
        <p:spPr>
          <a:xfrm>
            <a:off x="373711" y="1785077"/>
            <a:ext cx="4572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PIL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Image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os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glob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numpy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as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np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from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keras.models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import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load_model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caltech_dir</a:t>
            </a:r>
            <a:r>
              <a:rPr lang="ko-KR" altLang="en-US" sz="1200" dirty="0">
                <a:solidFill>
                  <a:schemeClr val="bg1"/>
                </a:solidFill>
              </a:rPr>
              <a:t> = "C:/Users/ghetr/AI/sample"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image_w</a:t>
            </a:r>
            <a:r>
              <a:rPr lang="ko-KR" altLang="en-US" sz="1200" dirty="0">
                <a:solidFill>
                  <a:schemeClr val="bg1"/>
                </a:solidFill>
              </a:rPr>
              <a:t> = 64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image_h</a:t>
            </a:r>
            <a:r>
              <a:rPr lang="ko-KR" altLang="en-US" sz="1200" dirty="0">
                <a:solidFill>
                  <a:schemeClr val="bg1"/>
                </a:solidFill>
              </a:rPr>
              <a:t> = 64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pixels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image_h</a:t>
            </a:r>
            <a:r>
              <a:rPr lang="ko-KR" altLang="en-US" sz="1200" dirty="0">
                <a:solidFill>
                  <a:schemeClr val="bg1"/>
                </a:solidFill>
              </a:rPr>
              <a:t> * </a:t>
            </a:r>
            <a:r>
              <a:rPr lang="ko-KR" altLang="en-US" sz="1200" dirty="0" err="1">
                <a:solidFill>
                  <a:schemeClr val="bg1"/>
                </a:solidFill>
              </a:rPr>
              <a:t>image_w</a:t>
            </a:r>
            <a:r>
              <a:rPr lang="ko-KR" altLang="en-US" sz="1200" dirty="0">
                <a:solidFill>
                  <a:schemeClr val="bg1"/>
                </a:solidFill>
              </a:rPr>
              <a:t> * 3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X</a:t>
            </a:r>
            <a:r>
              <a:rPr lang="ko-KR" altLang="en-US" sz="1200" dirty="0">
                <a:solidFill>
                  <a:schemeClr val="bg1"/>
                </a:solidFill>
              </a:rPr>
              <a:t> = []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filenames</a:t>
            </a:r>
            <a:r>
              <a:rPr lang="ko-KR" altLang="en-US" sz="1200" dirty="0">
                <a:solidFill>
                  <a:schemeClr val="bg1"/>
                </a:solidFill>
              </a:rPr>
              <a:t> = []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files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glob.glob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caltech_dir</a:t>
            </a:r>
            <a:r>
              <a:rPr lang="ko-KR" altLang="en-US" sz="1200" dirty="0">
                <a:solidFill>
                  <a:schemeClr val="bg1"/>
                </a:solidFill>
              </a:rPr>
              <a:t>+"/*.</a:t>
            </a:r>
            <a:r>
              <a:rPr lang="ko-KR" altLang="en-US" sz="1200" dirty="0" err="1">
                <a:solidFill>
                  <a:schemeClr val="bg1"/>
                </a:solidFill>
              </a:rPr>
              <a:t>png</a:t>
            </a:r>
            <a:r>
              <a:rPr lang="ko-KR" altLang="en-US" sz="1200" dirty="0">
                <a:solidFill>
                  <a:schemeClr val="bg1"/>
                </a:solidFill>
              </a:rPr>
              <a:t>")</a:t>
            </a:r>
          </a:p>
          <a:p>
            <a:r>
              <a:rPr lang="ko-KR" altLang="en-US" sz="1200" dirty="0" err="1">
                <a:solidFill>
                  <a:schemeClr val="bg1"/>
                </a:solidFill>
              </a:rPr>
              <a:t>for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f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in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enumerate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files</a:t>
            </a:r>
            <a:r>
              <a:rPr lang="ko-KR" altLang="en-US" sz="1200" dirty="0">
                <a:solidFill>
                  <a:schemeClr val="bg1"/>
                </a:solidFill>
              </a:rPr>
              <a:t>):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img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Image.open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f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img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img.convert</a:t>
            </a:r>
            <a:r>
              <a:rPr lang="ko-KR" altLang="en-US" sz="1200" dirty="0">
                <a:solidFill>
                  <a:schemeClr val="bg1"/>
                </a:solidFill>
              </a:rPr>
              <a:t>("RGB")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img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img.resize</a:t>
            </a:r>
            <a:r>
              <a:rPr lang="ko-KR" altLang="en-US" sz="1200" dirty="0">
                <a:solidFill>
                  <a:schemeClr val="bg1"/>
                </a:solidFill>
              </a:rPr>
              <a:t>((</a:t>
            </a:r>
            <a:r>
              <a:rPr lang="ko-KR" altLang="en-US" sz="1200" dirty="0" err="1">
                <a:solidFill>
                  <a:schemeClr val="bg1"/>
                </a:solidFill>
              </a:rPr>
              <a:t>image_w</a:t>
            </a:r>
            <a:r>
              <a:rPr lang="ko-KR" altLang="en-US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image_h</a:t>
            </a:r>
            <a:r>
              <a:rPr lang="ko-KR" altLang="en-US" sz="1200" dirty="0">
                <a:solidFill>
                  <a:schemeClr val="bg1"/>
                </a:solidFill>
              </a:rPr>
              <a:t>))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data</a:t>
            </a:r>
            <a:r>
              <a:rPr lang="ko-KR" altLang="en-US" sz="1200" dirty="0">
                <a:solidFill>
                  <a:schemeClr val="bg1"/>
                </a:solidFill>
              </a:rPr>
              <a:t> = </a:t>
            </a:r>
            <a:r>
              <a:rPr lang="ko-KR" altLang="en-US" sz="1200" dirty="0" err="1">
                <a:solidFill>
                  <a:schemeClr val="bg1"/>
                </a:solidFill>
              </a:rPr>
              <a:t>np.asarray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img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filenames.append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f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X.append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data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1F3C59-C74F-4B41-98BD-0E9104C36FD0}"/>
              </a:ext>
            </a:extLst>
          </p:cNvPr>
          <p:cNvSpPr txBox="1"/>
          <p:nvPr/>
        </p:nvSpPr>
        <p:spPr>
          <a:xfrm>
            <a:off x="3681047" y="509392"/>
            <a:ext cx="52959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chemeClr val="bg1"/>
                </a:solidFill>
              </a:rPr>
              <a:t>X</a:t>
            </a:r>
            <a:r>
              <a:rPr lang="ko-KR" altLang="en-US" sz="900" dirty="0">
                <a:solidFill>
                  <a:schemeClr val="bg1"/>
                </a:solidFill>
              </a:rPr>
              <a:t> = </a:t>
            </a:r>
            <a:r>
              <a:rPr lang="ko-KR" altLang="en-US" sz="900" dirty="0" err="1">
                <a:solidFill>
                  <a:schemeClr val="bg1"/>
                </a:solidFill>
              </a:rPr>
              <a:t>np.array</a:t>
            </a:r>
            <a:r>
              <a:rPr lang="ko-KR" altLang="en-US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</a:rPr>
              <a:t>X</a:t>
            </a:r>
            <a:r>
              <a:rPr lang="ko-KR" altLang="en-US" sz="9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900" dirty="0" err="1">
                <a:solidFill>
                  <a:schemeClr val="bg1"/>
                </a:solidFill>
              </a:rPr>
              <a:t>model</a:t>
            </a:r>
            <a:r>
              <a:rPr lang="ko-KR" altLang="en-US" sz="900" dirty="0">
                <a:solidFill>
                  <a:schemeClr val="bg1"/>
                </a:solidFill>
              </a:rPr>
              <a:t> = </a:t>
            </a:r>
            <a:r>
              <a:rPr lang="ko-KR" altLang="en-US" sz="900" dirty="0" err="1">
                <a:solidFill>
                  <a:schemeClr val="bg1"/>
                </a:solidFill>
              </a:rPr>
              <a:t>load_model</a:t>
            </a:r>
            <a:r>
              <a:rPr lang="ko-KR" altLang="en-US" sz="900" dirty="0">
                <a:solidFill>
                  <a:schemeClr val="bg1"/>
                </a:solidFill>
              </a:rPr>
              <a:t>('C:/</a:t>
            </a:r>
            <a:r>
              <a:rPr lang="ko-KR" altLang="en-US" sz="900" dirty="0" err="1">
                <a:solidFill>
                  <a:schemeClr val="bg1"/>
                </a:solidFill>
              </a:rPr>
              <a:t>Users</a:t>
            </a:r>
            <a:r>
              <a:rPr lang="ko-KR" altLang="en-US" sz="900" dirty="0">
                <a:solidFill>
                  <a:schemeClr val="bg1"/>
                </a:solidFill>
              </a:rPr>
              <a:t>/</a:t>
            </a:r>
            <a:r>
              <a:rPr lang="ko-KR" altLang="en-US" sz="900" dirty="0" err="1">
                <a:solidFill>
                  <a:schemeClr val="bg1"/>
                </a:solidFill>
              </a:rPr>
              <a:t>ghetr</a:t>
            </a:r>
            <a:r>
              <a:rPr lang="ko-KR" altLang="en-US" sz="900" dirty="0">
                <a:solidFill>
                  <a:schemeClr val="bg1"/>
                </a:solidFill>
              </a:rPr>
              <a:t>/AI/AI/</a:t>
            </a:r>
            <a:r>
              <a:rPr lang="ko-KR" altLang="en-US" sz="900" dirty="0" err="1">
                <a:solidFill>
                  <a:schemeClr val="bg1"/>
                </a:solidFill>
              </a:rPr>
              <a:t>cloud_classify.model</a:t>
            </a:r>
            <a:r>
              <a:rPr lang="ko-KR" altLang="en-US" sz="900" dirty="0">
                <a:solidFill>
                  <a:schemeClr val="bg1"/>
                </a:solidFill>
              </a:rPr>
              <a:t>')</a:t>
            </a:r>
          </a:p>
          <a:p>
            <a:endParaRPr lang="ko-KR" altLang="en-US" sz="900" dirty="0">
              <a:solidFill>
                <a:schemeClr val="bg1"/>
              </a:solidFill>
            </a:endParaRPr>
          </a:p>
          <a:p>
            <a:r>
              <a:rPr lang="ko-KR" altLang="en-US" sz="900" dirty="0" err="1">
                <a:solidFill>
                  <a:schemeClr val="bg1"/>
                </a:solidFill>
              </a:rPr>
              <a:t>prediction</a:t>
            </a:r>
            <a:r>
              <a:rPr lang="ko-KR" altLang="en-US" sz="900" dirty="0">
                <a:solidFill>
                  <a:schemeClr val="bg1"/>
                </a:solidFill>
              </a:rPr>
              <a:t> = </a:t>
            </a:r>
            <a:r>
              <a:rPr lang="ko-KR" altLang="en-US" sz="900" dirty="0" err="1">
                <a:solidFill>
                  <a:schemeClr val="bg1"/>
                </a:solidFill>
              </a:rPr>
              <a:t>model.predict</a:t>
            </a:r>
            <a:r>
              <a:rPr lang="ko-KR" altLang="en-US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</a:rPr>
              <a:t>X</a:t>
            </a:r>
            <a:r>
              <a:rPr lang="ko-KR" altLang="en-US" sz="9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900" dirty="0" err="1">
                <a:solidFill>
                  <a:schemeClr val="bg1"/>
                </a:solidFill>
              </a:rPr>
              <a:t>np.set_printoptions</a:t>
            </a:r>
            <a:r>
              <a:rPr lang="ko-KR" altLang="en-US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</a:rPr>
              <a:t>formatter</a:t>
            </a:r>
            <a:r>
              <a:rPr lang="ko-KR" altLang="en-US" sz="900" dirty="0">
                <a:solidFill>
                  <a:schemeClr val="bg1"/>
                </a:solidFill>
              </a:rPr>
              <a:t>={'</a:t>
            </a:r>
            <a:r>
              <a:rPr lang="ko-KR" altLang="en-US" sz="900" dirty="0" err="1">
                <a:solidFill>
                  <a:schemeClr val="bg1"/>
                </a:solidFill>
              </a:rPr>
              <a:t>float</a:t>
            </a:r>
            <a:r>
              <a:rPr lang="ko-KR" altLang="en-US" sz="900" dirty="0">
                <a:solidFill>
                  <a:schemeClr val="bg1"/>
                </a:solidFill>
              </a:rPr>
              <a:t>': </a:t>
            </a:r>
            <a:r>
              <a:rPr lang="ko-KR" altLang="en-US" sz="900" dirty="0" err="1">
                <a:solidFill>
                  <a:schemeClr val="bg1"/>
                </a:solidFill>
              </a:rPr>
              <a:t>lambda</a:t>
            </a:r>
            <a:r>
              <a:rPr lang="ko-KR" altLang="en-US" sz="900" dirty="0">
                <a:solidFill>
                  <a:schemeClr val="bg1"/>
                </a:solidFill>
              </a:rPr>
              <a:t> x: "{0:0.9f}".</a:t>
            </a:r>
            <a:r>
              <a:rPr lang="ko-KR" altLang="en-US" sz="900" dirty="0" err="1">
                <a:solidFill>
                  <a:schemeClr val="bg1"/>
                </a:solidFill>
              </a:rPr>
              <a:t>format</a:t>
            </a:r>
            <a:r>
              <a:rPr lang="ko-KR" altLang="en-US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</a:rPr>
              <a:t>x</a:t>
            </a:r>
            <a:r>
              <a:rPr lang="ko-KR" altLang="en-US" sz="900" dirty="0">
                <a:solidFill>
                  <a:schemeClr val="bg1"/>
                </a:solidFill>
              </a:rPr>
              <a:t>)})</a:t>
            </a:r>
          </a:p>
          <a:p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 = 0</a:t>
            </a:r>
          </a:p>
          <a:p>
            <a:endParaRPr lang="ko-KR" altLang="en-US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#이 비교는 그냥 파일들이 있으면 해당 파일과 비교. 카테고리와 함께 비교해서 진행하는 것은 _4 파일.</a:t>
            </a:r>
          </a:p>
          <a:p>
            <a:r>
              <a:rPr lang="ko-KR" altLang="en-US" sz="900" dirty="0" err="1">
                <a:solidFill>
                  <a:schemeClr val="bg1"/>
                </a:solidFill>
              </a:rPr>
              <a:t>for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in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prediction</a:t>
            </a:r>
            <a:r>
              <a:rPr lang="ko-KR" alt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 </a:t>
            </a:r>
            <a:r>
              <a:rPr lang="ko-KR" altLang="en-US" sz="900" dirty="0" err="1">
                <a:solidFill>
                  <a:schemeClr val="bg1"/>
                </a:solidFill>
              </a:rPr>
              <a:t>i.argmax</a:t>
            </a:r>
            <a:r>
              <a:rPr lang="ko-KR" altLang="en-US" sz="900" dirty="0">
                <a:solidFill>
                  <a:schemeClr val="bg1"/>
                </a:solidFill>
              </a:rPr>
              <a:t>()  # 예측 레이블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''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== 0: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Nimbostratus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elif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== 1: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Stratus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elif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== 2: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Stratocumulus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elif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== 3: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Cumulus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elif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== 4: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Altocumulus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elif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== 5: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Altostratus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elif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== 6: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Cumulonibus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elif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== 7: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Cirrocumulus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elif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pre_ans</a:t>
            </a:r>
            <a:r>
              <a:rPr lang="ko-KR" altLang="en-US" sz="900" dirty="0">
                <a:solidFill>
                  <a:schemeClr val="bg1"/>
                </a:solidFill>
              </a:rPr>
              <a:t> == 8: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Cirrostratus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else</a:t>
            </a:r>
            <a:r>
              <a:rPr lang="ko-KR" altLang="en-US" sz="900" dirty="0">
                <a:solidFill>
                  <a:schemeClr val="bg1"/>
                </a:solidFill>
              </a:rPr>
              <a:t>: </a:t>
            </a:r>
            <a:r>
              <a:rPr lang="ko-KR" altLang="en-US" sz="900" dirty="0" err="1">
                <a:solidFill>
                  <a:schemeClr val="bg1"/>
                </a:solidFill>
              </a:rPr>
              <a:t>pre_ans_str</a:t>
            </a:r>
            <a:r>
              <a:rPr lang="ko-KR" altLang="en-US" sz="900" dirty="0">
                <a:solidFill>
                  <a:schemeClr val="bg1"/>
                </a:solidFill>
              </a:rPr>
              <a:t> = "</a:t>
            </a:r>
            <a:r>
              <a:rPr lang="ko-KR" altLang="en-US" sz="900" dirty="0" err="1">
                <a:solidFill>
                  <a:schemeClr val="bg1"/>
                </a:solidFill>
              </a:rPr>
              <a:t>Cirrus</a:t>
            </a:r>
            <a:r>
              <a:rPr lang="ko-KR" altLang="en-US" sz="900" dirty="0">
                <a:solidFill>
                  <a:schemeClr val="bg1"/>
                </a:solidFill>
              </a:rPr>
              <a:t>"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[0]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+"로 추정됩니다.")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[1]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</a:t>
            </a:r>
            <a:r>
              <a:rPr lang="ko-KR" altLang="en-US" sz="900" dirty="0" err="1">
                <a:solidFill>
                  <a:schemeClr val="bg1"/>
                </a:solidFill>
              </a:rPr>
              <a:t>으로</a:t>
            </a:r>
            <a:r>
              <a:rPr lang="ko-KR" altLang="en-US" sz="900" dirty="0">
                <a:solidFill>
                  <a:schemeClr val="bg1"/>
                </a:solidFill>
              </a:rPr>
              <a:t> 추정됩니다.")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[2]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+"로 추정됩니다.")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[3]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+"로 추정됩니다.")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[4]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+"로 추정됩니다.")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[5]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+"로 추정됩니다.")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[6]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+"로 추정됩니다.")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[7]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+"로 추정됩니다.")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[8]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+"로 추정됩니다.")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if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</a:rPr>
              <a:t>i</a:t>
            </a:r>
            <a:r>
              <a:rPr lang="ko-KR" altLang="en-US" sz="900" dirty="0">
                <a:solidFill>
                  <a:schemeClr val="bg1"/>
                </a:solidFill>
              </a:rPr>
              <a:t>[9] &gt;= 0.8: </a:t>
            </a:r>
            <a:r>
              <a:rPr lang="ko-KR" altLang="en-US" sz="900" dirty="0" err="1">
                <a:solidFill>
                  <a:schemeClr val="bg1"/>
                </a:solidFill>
              </a:rPr>
              <a:t>print</a:t>
            </a:r>
            <a:r>
              <a:rPr lang="ko-KR" altLang="en-US" sz="900" dirty="0">
                <a:solidFill>
                  <a:schemeClr val="bg1"/>
                </a:solidFill>
              </a:rPr>
              <a:t>("해당 "+</a:t>
            </a:r>
            <a:r>
              <a:rPr lang="ko-KR" altLang="en-US" sz="900" dirty="0" err="1">
                <a:solidFill>
                  <a:schemeClr val="bg1"/>
                </a:solidFill>
              </a:rPr>
              <a:t>filenames</a:t>
            </a:r>
            <a:r>
              <a:rPr lang="ko-KR" altLang="en-US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].</a:t>
            </a:r>
            <a:r>
              <a:rPr lang="ko-KR" altLang="en-US" sz="900" dirty="0" err="1">
                <a:solidFill>
                  <a:schemeClr val="bg1"/>
                </a:solidFill>
              </a:rPr>
              <a:t>split</a:t>
            </a:r>
            <a:r>
              <a:rPr lang="ko-KR" altLang="en-US" sz="900" dirty="0">
                <a:solidFill>
                  <a:schemeClr val="bg1"/>
                </a:solidFill>
              </a:rPr>
              <a:t>("\\")[1]+"이미지는 "+pre_ans_</a:t>
            </a:r>
            <a:r>
              <a:rPr lang="ko-KR" altLang="en-US" sz="900" dirty="0" err="1">
                <a:solidFill>
                  <a:schemeClr val="bg1"/>
                </a:solidFill>
              </a:rPr>
              <a:t>str</a:t>
            </a:r>
            <a:r>
              <a:rPr lang="ko-KR" altLang="en-US" sz="900" dirty="0">
                <a:solidFill>
                  <a:schemeClr val="bg1"/>
                </a:solidFill>
              </a:rPr>
              <a:t>+"로 추정됩니다.")    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   </a:t>
            </a:r>
            <a:r>
              <a:rPr lang="ko-KR" altLang="en-US" sz="900" dirty="0" err="1">
                <a:solidFill>
                  <a:schemeClr val="bg1"/>
                </a:solidFill>
              </a:rPr>
              <a:t>cnt</a:t>
            </a:r>
            <a:r>
              <a:rPr lang="ko-KR" altLang="en-US" sz="900" dirty="0">
                <a:solidFill>
                  <a:schemeClr val="bg1"/>
                </a:solidFill>
              </a:rPr>
              <a:t> += 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04455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4" y="164991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DBB4-3051-4C80-92AB-9644E0BF4968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출력</a:t>
            </a:r>
            <a:r>
              <a:rPr lang="en-US" altLang="ko-KR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결과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C76069A-7591-4AA2-940C-ABD475C77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44" y="1476103"/>
            <a:ext cx="7004911" cy="30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A1CC9-BBCD-4318-8ABC-7CB834C3FB13}"/>
              </a:ext>
            </a:extLst>
          </p:cNvPr>
          <p:cNvSpPr/>
          <p:nvPr/>
        </p:nvSpPr>
        <p:spPr>
          <a:xfrm>
            <a:off x="198784" y="164991"/>
            <a:ext cx="8746434" cy="538502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3017C-C8EC-4858-A693-FB8D361BFF4B}"/>
              </a:ext>
            </a:extLst>
          </p:cNvPr>
          <p:cNvSpPr txBox="1"/>
          <p:nvPr/>
        </p:nvSpPr>
        <p:spPr>
          <a:xfrm>
            <a:off x="373711" y="310101"/>
            <a:ext cx="43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사용된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7A9C-E272-45F5-9514-426D2239A280}"/>
              </a:ext>
            </a:extLst>
          </p:cNvPr>
          <p:cNvSpPr txBox="1"/>
          <p:nvPr/>
        </p:nvSpPr>
        <p:spPr>
          <a:xfrm>
            <a:off x="592112" y="1564838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</a:t>
            </a:r>
            <a:r>
              <a:rPr lang="ko-KR" altLang="en-US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elenium</a:t>
            </a:r>
            <a:endParaRPr lang="en-US" altLang="ko-KR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urllib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PIL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</a:t>
            </a:r>
            <a:r>
              <a:rPr lang="ko-KR" altLang="en-US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</a:t>
            </a:r>
            <a:endParaRPr lang="en-US" altLang="ko-KR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</a:t>
            </a:r>
            <a:r>
              <a:rPr lang="ko-KR" altLang="en-US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lob</a:t>
            </a:r>
            <a:endParaRPr lang="en-US" altLang="ko-KR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</a:t>
            </a:r>
            <a:r>
              <a:rPr lang="ko-KR" altLang="en-US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ys</a:t>
            </a:r>
            <a:endParaRPr lang="en-US" altLang="ko-KR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numpy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keras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</a:t>
            </a:r>
            <a:r>
              <a:rPr lang="ko-KR" altLang="en-US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atplotlib</a:t>
            </a:r>
            <a:endParaRPr lang="en-US" altLang="ko-KR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  <a:endParaRPr lang="ko-KR" altLang="en-US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03137-930B-49D3-9D7C-82044C8D6824}"/>
              </a:ext>
            </a:extLst>
          </p:cNvPr>
          <p:cNvSpPr txBox="1"/>
          <p:nvPr/>
        </p:nvSpPr>
        <p:spPr>
          <a:xfrm>
            <a:off x="2076140" y="1485072"/>
            <a:ext cx="775740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from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selenium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webdriver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 </a:t>
            </a:r>
            <a:r>
              <a:rPr lang="en-US" altLang="ko-KR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urllib.request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numpy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np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from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selenium.webdriver.common.keys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Keys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from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PIL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Image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glob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sys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numpy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np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from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sklearn.model_selection</a:t>
            </a:r>
            <a:r>
              <a:rPr lang="en-US" altLang="ko-KR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train_test_split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from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keras.utils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np_utils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keras.backend.tensorflow_backend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K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from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keras.models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Sequential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from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keras.layers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Conv2D, MaxPooling2D,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Dense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Flatten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Dropout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from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keras.callbacks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EarlyStopping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ModelCheckpoint</a:t>
            </a: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matplotlib.pyplot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as</a:t>
            </a:r>
            <a:r>
              <a:rPr lang="ko-KR" altLang="en-US" sz="14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plt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38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</TotalTime>
  <Words>2170</Words>
  <Application>Microsoft Office PowerPoint</Application>
  <PresentationFormat>화면 슬라이드 쇼(16:10)</PresentationFormat>
  <Paragraphs>236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Calibri</vt:lpstr>
      <vt:lpstr>Arial</vt:lpstr>
      <vt:lpstr>Californian FB</vt:lpstr>
      <vt:lpstr>나눔고딕 Light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도희</dc:creator>
  <cp:lastModifiedBy>김 도희</cp:lastModifiedBy>
  <cp:revision>8</cp:revision>
  <dcterms:created xsi:type="dcterms:W3CDTF">2020-09-05T08:14:04Z</dcterms:created>
  <dcterms:modified xsi:type="dcterms:W3CDTF">2020-09-05T23:38:46Z</dcterms:modified>
</cp:coreProperties>
</file>